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"/>
  </p:notesMasterIdLst>
  <p:sldIdLst>
    <p:sldId id="274" r:id="rId2"/>
    <p:sldId id="796" r:id="rId3"/>
    <p:sldId id="258" r:id="rId4"/>
    <p:sldId id="793" r:id="rId5"/>
    <p:sldId id="767" r:id="rId6"/>
    <p:sldId id="768" r:id="rId7"/>
    <p:sldId id="770" r:id="rId8"/>
    <p:sldId id="778" r:id="rId9"/>
    <p:sldId id="771" r:id="rId10"/>
    <p:sldId id="779" r:id="rId11"/>
    <p:sldId id="772" r:id="rId12"/>
    <p:sldId id="773" r:id="rId13"/>
    <p:sldId id="774" r:id="rId14"/>
    <p:sldId id="775" r:id="rId15"/>
    <p:sldId id="776" r:id="rId16"/>
    <p:sldId id="780" r:id="rId17"/>
    <p:sldId id="781" r:id="rId18"/>
    <p:sldId id="782" r:id="rId19"/>
    <p:sldId id="783" r:id="rId20"/>
    <p:sldId id="763" r:id="rId21"/>
    <p:sldId id="777" r:id="rId22"/>
    <p:sldId id="785" r:id="rId23"/>
    <p:sldId id="791" r:id="rId24"/>
    <p:sldId id="792" r:id="rId25"/>
    <p:sldId id="797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561"/>
    <p:restoredTop sz="96104"/>
  </p:normalViewPr>
  <p:slideViewPr>
    <p:cSldViewPr snapToGrid="0">
      <p:cViewPr varScale="1">
        <p:scale>
          <a:sx n="119" d="100"/>
          <a:sy n="119" d="100"/>
        </p:scale>
        <p:origin x="200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BD6349-AE5A-E742-AA5E-6CDD3E9C6319}" type="datetimeFigureOut">
              <a:rPr lang="en-US" smtClean="0"/>
              <a:t>9/10/23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0DD577-4FD3-E24A-B982-42EA7AB517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1350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0DD577-4FD3-E24A-B982-42EA7AB517B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032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A2BD73-A5CF-A6F7-EE9A-4DA7217B8B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CA2A7F-7CAB-B334-E328-A69BC6D691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58C08A-D006-65AA-4543-782531DA50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1A480-08F2-184D-A1BF-BED73408D11F}" type="datetimeFigureOut">
              <a:rPr lang="en-US" smtClean="0"/>
              <a:t>9/10/23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8589E7-BD91-6FDD-6AB1-F8B07EB0CC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2F3AD7-81EE-A592-6F8E-03A0976070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AFDAF-8C00-E143-9FFD-92488233E5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3794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2963A8-0E38-E6F0-B513-5823530169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3BEFA3-1E17-99BA-1922-050B8140BB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DFC8CF-35FE-72AD-2F30-B228E12B32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1A480-08F2-184D-A1BF-BED73408D11F}" type="datetimeFigureOut">
              <a:rPr lang="en-US" smtClean="0"/>
              <a:t>9/10/23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6A6D2B-43A5-33C9-E1E9-39B47A22E9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725EE2-7683-F6CA-D22C-1A1AA70C9D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AFDAF-8C00-E143-9FFD-92488233E5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9771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7DDF01A-A4E7-B771-2F1A-A734E114873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CD4ED1D-26D1-32BE-462F-A9ED299F5D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7AAA64-D68C-8203-2C41-19E8C036BA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1A480-08F2-184D-A1BF-BED73408D11F}" type="datetimeFigureOut">
              <a:rPr lang="en-US" smtClean="0"/>
              <a:t>9/10/23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0174A5-9C3E-61D8-E7E2-9F0467DF00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F90FA0-2925-BC0D-EEF1-E622962D44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AFDAF-8C00-E143-9FFD-92488233E5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0786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38ED5-F9F7-72D6-1852-50494CCFC2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D67629-6E52-E74A-2A0A-29DACDA9ED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1CDC2A-101D-12FA-24BB-958F8F9B0F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1A480-08F2-184D-A1BF-BED73408D11F}" type="datetimeFigureOut">
              <a:rPr lang="en-US" smtClean="0"/>
              <a:t>9/10/23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CDD257-0E12-2D77-FF3D-B24842924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BF74CA-E654-31D8-7BFE-584EACF9C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AFDAF-8C00-E143-9FFD-92488233E5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6823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9DACA-5599-35B2-3F29-168DC7807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5830CA-26E6-290D-7AA1-20020475B6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2691EF-4210-40D4-A943-7538C3EB1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1A480-08F2-184D-A1BF-BED73408D11F}" type="datetimeFigureOut">
              <a:rPr lang="en-US" smtClean="0"/>
              <a:t>9/10/23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771186-C659-75AA-7CFF-7EFABB79A5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BFB7C0-BD1A-2FE9-267D-6CACB4A92D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AFDAF-8C00-E143-9FFD-92488233E5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0980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E92E7-E0E1-BA0C-761E-CAF177DB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2FAC6F-F5BA-076B-B5F4-9D191B2672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95D8C3-058C-78D7-AF42-750E471F73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6A7388-F87E-4566-4672-5605BAF681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1A480-08F2-184D-A1BF-BED73408D11F}" type="datetimeFigureOut">
              <a:rPr lang="en-US" smtClean="0"/>
              <a:t>9/10/23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9D4266-B4AC-1E55-8561-50B83A2C9E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86D875-A7AD-1F42-1B26-1F9FAE1B9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AFDAF-8C00-E143-9FFD-92488233E5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517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024CEB-61A9-FC45-C39D-7CCE2B26B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6147B5-E2A8-DD02-1A9D-735A35DA02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321D44-8AD2-BA5F-99C8-7C7907A4E4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A162194-039B-E40B-D8EB-D2170304CB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DC6F1A9-D72F-C83C-BE79-671FC6A5DB5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08C56E5-8C11-22AE-FCD9-AC0E8909DA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1A480-08F2-184D-A1BF-BED73408D11F}" type="datetimeFigureOut">
              <a:rPr lang="en-US" smtClean="0"/>
              <a:t>9/10/23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61BACE-6205-4E27-B7F7-2294FF50E1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AA67876-F811-307E-6B93-D630BDB7B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AFDAF-8C00-E143-9FFD-92488233E5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3392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88D24-1C0B-2162-3575-4D89130B9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26EE9A7-2108-E793-80AC-6406682658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1A480-08F2-184D-A1BF-BED73408D11F}" type="datetimeFigureOut">
              <a:rPr lang="en-US" smtClean="0"/>
              <a:t>9/10/23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75DCD5-0A5A-1933-2186-42E92D4A04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ECFAEB-7B8B-3880-1666-E01559BB89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AFDAF-8C00-E143-9FFD-92488233E5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2748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52CC66F-E23B-9CF8-A9E5-F79D83AF17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1A480-08F2-184D-A1BF-BED73408D11F}" type="datetimeFigureOut">
              <a:rPr lang="en-US" smtClean="0"/>
              <a:t>9/10/23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CA73D32-D480-9897-2A10-9AEF316A93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4E45A5-05E1-1E36-1BE6-3950543E5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AFDAF-8C00-E143-9FFD-92488233E5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8071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70CC20-23F6-786A-87ED-E08A1C8F7A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4796DE-4A3E-7A78-71EC-934DD7E017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F2B80F-84AF-C326-DFDE-F12FE613CC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CC6915-18BA-A034-5EE8-E77A837023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1A480-08F2-184D-A1BF-BED73408D11F}" type="datetimeFigureOut">
              <a:rPr lang="en-US" smtClean="0"/>
              <a:t>9/10/23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50E971-C8D0-24AA-8BCC-1247F073BC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5727B2-6092-8DE4-0EF4-0F2735F97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AFDAF-8C00-E143-9FFD-92488233E5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288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5D0080-91DF-471C-ADC9-615DBDA08B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B2CF2A5-32F7-F181-854C-602D3E80390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F33AE1-1549-5128-A0D0-6F623502C4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15630F-F85A-8145-7135-C4191C6AEE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1A480-08F2-184D-A1BF-BED73408D11F}" type="datetimeFigureOut">
              <a:rPr lang="en-US" smtClean="0"/>
              <a:t>9/10/23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D5B212-EC7D-11CF-71C9-DC1E4FB234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B5F5F5-9979-A053-7EF7-A261D28AD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AFDAF-8C00-E143-9FFD-92488233E5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4546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0E5B9F2-E02D-044A-D29E-51246C811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404AA4-E905-922F-6F90-1DA786F348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E31C69-CBF4-2221-20AE-0FFE408D53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F1A480-08F2-184D-A1BF-BED73408D11F}" type="datetimeFigureOut">
              <a:rPr lang="en-US" smtClean="0"/>
              <a:t>9/10/23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3EA586-7AB8-9D98-CFDE-588D3CDE63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2ACED1-457F-8A0E-FF28-C4D1068A7A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5AFDAF-8C00-E143-9FFD-92488233E5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4541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thonny.org/" TargetMode="External"/><Relationship Id="rId2" Type="http://schemas.openxmlformats.org/officeDocument/2006/relationships/hyperlink" Target="https://micropython.org/download/ESP32_GENERIC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hyperlink" Target="https://micropython.org/download/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micropython.org/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13.png"/><Relationship Id="rId4" Type="http://schemas.openxmlformats.org/officeDocument/2006/relationships/hyperlink" Target="https://micropython.org/download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micropython.org/download/ESP32_GENERIC/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thonny.org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AB30EC-6E36-B742-B7AE-7B4F5A58D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2C5D69-89DF-344F-96E3-E1C322024D51}" type="slidenum">
              <a:rPr lang="en-US" smtClean="0"/>
              <a:t>1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CCC3FB5-52D1-524C-AB70-7D5113BAAF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73308" y="1052281"/>
            <a:ext cx="6770646" cy="269565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 Module 1.</a:t>
            </a:r>
            <a:br>
              <a:rPr lang="en-US" b="1" dirty="0">
                <a:solidFill>
                  <a:srgbClr val="002060"/>
                </a:solidFill>
              </a:rPr>
            </a:br>
            <a:r>
              <a:rPr lang="en-US" b="1" dirty="0" err="1">
                <a:solidFill>
                  <a:srgbClr val="002060"/>
                </a:solidFill>
              </a:rPr>
              <a:t>MicroPython</a:t>
            </a:r>
            <a:r>
              <a:rPr lang="en-US" b="1" dirty="0">
                <a:solidFill>
                  <a:srgbClr val="002060"/>
                </a:solidFill>
              </a:rPr>
              <a:t> Basic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F94A2AC-C554-C04C-8192-28BA649CF30C}"/>
              </a:ext>
            </a:extLst>
          </p:cNvPr>
          <p:cNvSpPr txBox="1"/>
          <p:nvPr/>
        </p:nvSpPr>
        <p:spPr>
          <a:xfrm>
            <a:off x="60960" y="65485"/>
            <a:ext cx="11982994" cy="369332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MicroPython</a:t>
            </a:r>
            <a:r>
              <a:rPr lang="en-US" dirty="0">
                <a:solidFill>
                  <a:schemeClr val="bg1"/>
                </a:solidFill>
              </a:rPr>
              <a:t> + NodeMCU-ESP32S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827455-2071-4B4E-AFF1-94FBA15BA8CA}"/>
              </a:ext>
            </a:extLst>
          </p:cNvPr>
          <p:cNvSpPr txBox="1"/>
          <p:nvPr/>
        </p:nvSpPr>
        <p:spPr>
          <a:xfrm>
            <a:off x="7918403" y="3737727"/>
            <a:ext cx="15808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err="1">
                <a:solidFill>
                  <a:srgbClr val="002060"/>
                </a:solidFill>
                <a:latin typeface="Miriam Fixed" panose="020F0502020204030204" pitchFamily="34" charset="0"/>
                <a:cs typeface="Miriam Fixed" panose="020F0502020204030204" pitchFamily="34" charset="0"/>
              </a:rPr>
              <a:t>safyzan</a:t>
            </a:r>
            <a:r>
              <a:rPr lang="en-US" sz="1400" b="1" dirty="0">
                <a:solidFill>
                  <a:srgbClr val="002060"/>
                </a:solidFill>
                <a:latin typeface="Miriam Fixed" panose="020F0502020204030204" pitchFamily="34" charset="0"/>
                <a:cs typeface="Miriam Fixed" panose="020F0502020204030204" pitchFamily="34" charset="0"/>
              </a:rPr>
              <a:t> </a:t>
            </a:r>
            <a:r>
              <a:rPr lang="en-US" sz="1400" b="1" dirty="0" err="1">
                <a:solidFill>
                  <a:srgbClr val="002060"/>
                </a:solidFill>
                <a:latin typeface="Miriam Fixed" panose="020F0502020204030204" pitchFamily="34" charset="0"/>
                <a:cs typeface="Miriam Fixed" panose="020F0502020204030204" pitchFamily="34" charset="0"/>
              </a:rPr>
              <a:t>salim</a:t>
            </a:r>
            <a:endParaRPr lang="en-US" sz="1400" b="1" dirty="0">
              <a:solidFill>
                <a:srgbClr val="002060"/>
              </a:solidFill>
              <a:latin typeface="Miriam Fixed" panose="020F0502020204030204" pitchFamily="34" charset="0"/>
              <a:cs typeface="Miriam Fixed" panose="020F0502020204030204" pitchFamily="34" charset="0"/>
            </a:endParaRPr>
          </a:p>
          <a:p>
            <a:r>
              <a:rPr lang="en-US" sz="1400" b="1" dirty="0">
                <a:solidFill>
                  <a:srgbClr val="002060"/>
                </a:solidFill>
                <a:latin typeface="Miriam Fixed" panose="020F0502020204030204" pitchFamily="34" charset="0"/>
                <a:cs typeface="Miriam Fixed" panose="020F0502020204030204" pitchFamily="34" charset="0"/>
              </a:rPr>
              <a:t>019 622 0575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EB8F912-7628-AF43-9D8C-FE3ADDABB7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52975" y="41387"/>
            <a:ext cx="634522" cy="6693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4EA9C56-885B-3BA6-D3C0-9FCF19DA3BB6}"/>
              </a:ext>
            </a:extLst>
          </p:cNvPr>
          <p:cNvSpPr txBox="1"/>
          <p:nvPr/>
        </p:nvSpPr>
        <p:spPr>
          <a:xfrm>
            <a:off x="1488558" y="66985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DF616A64-63F7-0329-7BC9-BCC9B98193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0316" y="1363335"/>
            <a:ext cx="2743201" cy="2794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ESP32">
            <a:extLst>
              <a:ext uri="{FF2B5EF4-FFF2-40B4-BE49-F238E27FC236}">
                <a16:creationId xmlns:a16="http://schemas.microsoft.com/office/drawing/2014/main" id="{71210C26-E90D-8A9F-4751-B2DB73A01D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058" y="1355274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ESP8266">
            <a:extLst>
              <a:ext uri="{FF2B5EF4-FFF2-40B4-BE49-F238E27FC236}">
                <a16:creationId xmlns:a16="http://schemas.microsoft.com/office/drawing/2014/main" id="{5CE85BA9-B530-59E6-9924-989DD81B7B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579" y="3387815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CFD4CF7-64DA-9902-4612-91A98B1C8B74}"/>
              </a:ext>
            </a:extLst>
          </p:cNvPr>
          <p:cNvSpPr txBox="1"/>
          <p:nvPr/>
        </p:nvSpPr>
        <p:spPr>
          <a:xfrm>
            <a:off x="104503" y="6423183"/>
            <a:ext cx="11982994" cy="261610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FFFF00"/>
                </a:solidFill>
              </a:rPr>
              <a:t>IoT with ESP32 Training|</a:t>
            </a:r>
            <a:r>
              <a:rPr lang="en-US" sz="1100" b="1" dirty="0">
                <a:solidFill>
                  <a:schemeClr val="bg1"/>
                </a:solidFill>
                <a:highlight>
                  <a:srgbClr val="FF0000"/>
                </a:highlight>
              </a:rPr>
              <a:t>Rev01</a:t>
            </a:r>
            <a:r>
              <a:rPr lang="en-US" sz="1100" dirty="0">
                <a:solidFill>
                  <a:srgbClr val="FFFF00"/>
                </a:solidFill>
              </a:rPr>
              <a:t>-SEPT2023|</a:t>
            </a:r>
          </a:p>
        </p:txBody>
      </p:sp>
      <p:pic>
        <p:nvPicPr>
          <p:cNvPr id="1026" name="Picture 2" descr="Thonny - Wikipedia">
            <a:extLst>
              <a:ext uri="{FF2B5EF4-FFF2-40B4-BE49-F238E27FC236}">
                <a16:creationId xmlns:a16="http://schemas.microsoft.com/office/drawing/2014/main" id="{62017190-85E0-1986-90EF-825B387E67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0281" y="4425629"/>
            <a:ext cx="1826075" cy="1826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B9D3186-00B2-3358-C81D-D34439521A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95981" y="4767167"/>
            <a:ext cx="39243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4130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C1280C2-9490-2043-9F66-6507708A4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2C5D69-89DF-344F-96E3-E1C322024D51}" type="slidenum">
              <a:rPr lang="en-US" smtClean="0"/>
              <a:t>10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EEC4203-9414-39D9-B733-68A7E9C6AC94}"/>
              </a:ext>
            </a:extLst>
          </p:cNvPr>
          <p:cNvSpPr txBox="1"/>
          <p:nvPr/>
        </p:nvSpPr>
        <p:spPr>
          <a:xfrm>
            <a:off x="0" y="6636206"/>
            <a:ext cx="1220815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solidFill>
                  <a:schemeClr val="bg1"/>
                </a:solidFill>
                <a:highlight>
                  <a:srgbClr val="FF0000"/>
                </a:highlight>
              </a:rPr>
              <a:t>Rev01</a:t>
            </a:r>
            <a:r>
              <a:rPr lang="en-US" sz="900" dirty="0">
                <a:solidFill>
                  <a:srgbClr val="002060"/>
                </a:solidFill>
              </a:rPr>
              <a:t> Sept2023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F0DC91-A017-8FC0-1999-546CABF228B8}"/>
              </a:ext>
            </a:extLst>
          </p:cNvPr>
          <p:cNvSpPr txBox="1"/>
          <p:nvPr/>
        </p:nvSpPr>
        <p:spPr>
          <a:xfrm>
            <a:off x="7973334" y="1727454"/>
            <a:ext cx="40706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Courier New" panose="02070309020205020404" pitchFamily="49" charset="0"/>
              <a:buChar char="o"/>
            </a:pPr>
            <a:r>
              <a:rPr lang="en-US" b="1" dirty="0" err="1">
                <a:solidFill>
                  <a:srgbClr val="002060"/>
                </a:solidFill>
                <a:latin typeface="Helvetica" pitchFamily="2" charset="0"/>
              </a:rPr>
              <a:t>esptool</a:t>
            </a:r>
            <a:r>
              <a:rPr lang="en-US" b="1" dirty="0">
                <a:solidFill>
                  <a:srgbClr val="002060"/>
                </a:solidFill>
                <a:latin typeface="Helvetica" pitchFamily="2" charset="0"/>
              </a:rPr>
              <a:t> i</a:t>
            </a:r>
            <a:r>
              <a:rPr lang="en-US" dirty="0">
                <a:solidFill>
                  <a:srgbClr val="002060"/>
                </a:solidFill>
                <a:latin typeface="Helvetica" pitchFamily="2" charset="0"/>
              </a:rPr>
              <a:t>nstalled.</a:t>
            </a:r>
            <a:endParaRPr lang="en-MY" i="0" u="none" strike="noStrike" dirty="0">
              <a:solidFill>
                <a:srgbClr val="002060"/>
              </a:solidFill>
              <a:effectLst/>
              <a:latin typeface="Helvetica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11F640-F700-0734-3667-7E1A24A82694}"/>
              </a:ext>
            </a:extLst>
          </p:cNvPr>
          <p:cNvSpPr txBox="1"/>
          <p:nvPr/>
        </p:nvSpPr>
        <p:spPr>
          <a:xfrm>
            <a:off x="60960" y="458915"/>
            <a:ext cx="8769531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u="sng" dirty="0">
                <a:solidFill>
                  <a:srgbClr val="002060"/>
                </a:solidFill>
              </a:rPr>
              <a:t>2. </a:t>
            </a:r>
            <a:r>
              <a:rPr lang="en-US" sz="2800" u="sng" dirty="0" err="1">
                <a:solidFill>
                  <a:srgbClr val="002060"/>
                </a:solidFill>
              </a:rPr>
              <a:t>Thonny</a:t>
            </a:r>
            <a:r>
              <a:rPr lang="en-US" sz="2800" u="sng" dirty="0">
                <a:solidFill>
                  <a:srgbClr val="002060"/>
                </a:solidFill>
              </a:rPr>
              <a:t> Python IDE</a:t>
            </a:r>
            <a:r>
              <a:rPr lang="en-US" sz="2800" dirty="0">
                <a:solidFill>
                  <a:srgbClr val="002060"/>
                </a:solidFill>
              </a:rPr>
              <a:t>: Flushing New ESP32 Firmware.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5A28CB0-75D7-4231-38E5-B97A981271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046" y="1039670"/>
            <a:ext cx="7772400" cy="499168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99316CA-D14D-AF31-A97E-B9FF914CD213}"/>
              </a:ext>
            </a:extLst>
          </p:cNvPr>
          <p:cNvSpPr txBox="1"/>
          <p:nvPr/>
        </p:nvSpPr>
        <p:spPr>
          <a:xfrm>
            <a:off x="60960" y="65485"/>
            <a:ext cx="11982994" cy="369332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MicroPython</a:t>
            </a:r>
            <a:r>
              <a:rPr lang="en-US" dirty="0">
                <a:solidFill>
                  <a:schemeClr val="bg1"/>
                </a:solidFill>
              </a:rPr>
              <a:t> + NodeMCU-ESP32S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90ECE9A-8389-2E62-C05A-421AEC2235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52975" y="41387"/>
            <a:ext cx="634522" cy="669356"/>
          </a:xfrm>
          <a:prstGeom prst="rect">
            <a:avLst/>
          </a:prstGeom>
        </p:spPr>
      </p:pic>
      <p:sp>
        <p:nvSpPr>
          <p:cNvPr id="14" name="Right Arrow 13">
            <a:extLst>
              <a:ext uri="{FF2B5EF4-FFF2-40B4-BE49-F238E27FC236}">
                <a16:creationId xmlns:a16="http://schemas.microsoft.com/office/drawing/2014/main" id="{7C11854B-B0AB-5A18-CAAD-071E46072C37}"/>
              </a:ext>
            </a:extLst>
          </p:cNvPr>
          <p:cNvSpPr/>
          <p:nvPr/>
        </p:nvSpPr>
        <p:spPr>
          <a:xfrm rot="10800000">
            <a:off x="1606652" y="4143014"/>
            <a:ext cx="627797" cy="446964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4039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C1280C2-9490-2043-9F66-6507708A4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2C5D69-89DF-344F-96E3-E1C322024D51}" type="slidenum">
              <a:rPr lang="en-US" smtClean="0"/>
              <a:t>11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EEC4203-9414-39D9-B733-68A7E9C6AC94}"/>
              </a:ext>
            </a:extLst>
          </p:cNvPr>
          <p:cNvSpPr txBox="1"/>
          <p:nvPr/>
        </p:nvSpPr>
        <p:spPr>
          <a:xfrm>
            <a:off x="0" y="6636206"/>
            <a:ext cx="1220815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solidFill>
                  <a:schemeClr val="bg1"/>
                </a:solidFill>
                <a:highlight>
                  <a:srgbClr val="FF0000"/>
                </a:highlight>
              </a:rPr>
              <a:t>Rev01</a:t>
            </a:r>
            <a:r>
              <a:rPr lang="en-US" sz="900" dirty="0">
                <a:solidFill>
                  <a:srgbClr val="002060"/>
                </a:solidFill>
              </a:rPr>
              <a:t> Sept2023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B536E43-8E4E-B51F-2C4C-FA21DEABEF85}"/>
              </a:ext>
            </a:extLst>
          </p:cNvPr>
          <p:cNvSpPr txBox="1"/>
          <p:nvPr/>
        </p:nvSpPr>
        <p:spPr>
          <a:xfrm>
            <a:off x="7973334" y="1727454"/>
            <a:ext cx="40706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002060"/>
                </a:solidFill>
                <a:latin typeface="Helvetica" pitchFamily="2" charset="0"/>
              </a:rPr>
              <a:t>To install Firmware.</a:t>
            </a:r>
          </a:p>
          <a:p>
            <a:pPr marL="285750" indent="-285750" algn="l">
              <a:buFont typeface="Courier New" panose="02070309020205020404" pitchFamily="49" charset="0"/>
              <a:buChar char="o"/>
            </a:pPr>
            <a:r>
              <a:rPr lang="en-US" b="1" dirty="0">
                <a:solidFill>
                  <a:srgbClr val="002060"/>
                </a:solidFill>
                <a:latin typeface="Helvetica" pitchFamily="2" charset="0"/>
              </a:rPr>
              <a:t>Tools &gt; Options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501528-AB6C-F88A-4FDC-CA6CCD3B9A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046" y="988703"/>
            <a:ext cx="7772400" cy="249337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1E6FFE1-1A83-93F4-B1C3-3349C2BC2416}"/>
              </a:ext>
            </a:extLst>
          </p:cNvPr>
          <p:cNvSpPr txBox="1"/>
          <p:nvPr/>
        </p:nvSpPr>
        <p:spPr>
          <a:xfrm>
            <a:off x="60960" y="458915"/>
            <a:ext cx="8769531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u="sng" dirty="0">
                <a:solidFill>
                  <a:srgbClr val="002060"/>
                </a:solidFill>
              </a:rPr>
              <a:t>2. </a:t>
            </a:r>
            <a:r>
              <a:rPr lang="en-US" sz="2800" u="sng" dirty="0" err="1">
                <a:solidFill>
                  <a:srgbClr val="002060"/>
                </a:solidFill>
              </a:rPr>
              <a:t>Thonny</a:t>
            </a:r>
            <a:r>
              <a:rPr lang="en-US" sz="2800" u="sng" dirty="0">
                <a:solidFill>
                  <a:srgbClr val="002060"/>
                </a:solidFill>
              </a:rPr>
              <a:t> Python IDE</a:t>
            </a:r>
            <a:r>
              <a:rPr lang="en-US" sz="2800" dirty="0">
                <a:solidFill>
                  <a:srgbClr val="002060"/>
                </a:solidFill>
              </a:rPr>
              <a:t>: Flushing New ESP32 Firmware.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8B5880-3B78-C814-DC33-87B7B2B29776}"/>
              </a:ext>
            </a:extLst>
          </p:cNvPr>
          <p:cNvSpPr txBox="1"/>
          <p:nvPr/>
        </p:nvSpPr>
        <p:spPr>
          <a:xfrm>
            <a:off x="60960" y="65485"/>
            <a:ext cx="11982994" cy="369332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MicroPython</a:t>
            </a:r>
            <a:r>
              <a:rPr lang="en-US" dirty="0">
                <a:solidFill>
                  <a:schemeClr val="bg1"/>
                </a:solidFill>
              </a:rPr>
              <a:t> + NodeMCU-ESP32S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8BF2ACA-1A26-62FA-3260-19D0E1F132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52975" y="41387"/>
            <a:ext cx="634522" cy="669356"/>
          </a:xfrm>
          <a:prstGeom prst="rect">
            <a:avLst/>
          </a:prstGeom>
        </p:spPr>
      </p:pic>
      <p:sp>
        <p:nvSpPr>
          <p:cNvPr id="14" name="Right Arrow 13">
            <a:extLst>
              <a:ext uri="{FF2B5EF4-FFF2-40B4-BE49-F238E27FC236}">
                <a16:creationId xmlns:a16="http://schemas.microsoft.com/office/drawing/2014/main" id="{47C703D4-D043-157D-853F-6693FFA4BF23}"/>
              </a:ext>
            </a:extLst>
          </p:cNvPr>
          <p:cNvSpPr/>
          <p:nvPr/>
        </p:nvSpPr>
        <p:spPr>
          <a:xfrm rot="10800000">
            <a:off x="4650102" y="2335715"/>
            <a:ext cx="627797" cy="446964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6720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C1280C2-9490-2043-9F66-6507708A4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2C5D69-89DF-344F-96E3-E1C322024D51}" type="slidenum">
              <a:rPr lang="en-US" smtClean="0"/>
              <a:t>12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EEC4203-9414-39D9-B733-68A7E9C6AC94}"/>
              </a:ext>
            </a:extLst>
          </p:cNvPr>
          <p:cNvSpPr txBox="1"/>
          <p:nvPr/>
        </p:nvSpPr>
        <p:spPr>
          <a:xfrm>
            <a:off x="0" y="6636206"/>
            <a:ext cx="1220815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solidFill>
                  <a:schemeClr val="bg1"/>
                </a:solidFill>
                <a:highlight>
                  <a:srgbClr val="FF0000"/>
                </a:highlight>
              </a:rPr>
              <a:t>Rev01</a:t>
            </a:r>
            <a:r>
              <a:rPr lang="en-US" sz="900" dirty="0">
                <a:solidFill>
                  <a:srgbClr val="002060"/>
                </a:solidFill>
              </a:rPr>
              <a:t> Sept2023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B536E43-8E4E-B51F-2C4C-FA21DEABEF85}"/>
              </a:ext>
            </a:extLst>
          </p:cNvPr>
          <p:cNvSpPr txBox="1"/>
          <p:nvPr/>
        </p:nvSpPr>
        <p:spPr>
          <a:xfrm>
            <a:off x="7973334" y="1727454"/>
            <a:ext cx="40706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002060"/>
                </a:solidFill>
                <a:latin typeface="Helvetica" pitchFamily="2" charset="0"/>
              </a:rPr>
              <a:t>Go to </a:t>
            </a:r>
            <a:r>
              <a:rPr lang="en-US" b="1" dirty="0">
                <a:solidFill>
                  <a:srgbClr val="002060"/>
                </a:solidFill>
                <a:latin typeface="Helvetica" pitchFamily="2" charset="0"/>
              </a:rPr>
              <a:t>Interpreter</a:t>
            </a:r>
            <a:r>
              <a:rPr lang="en-US" dirty="0">
                <a:solidFill>
                  <a:srgbClr val="002060"/>
                </a:solidFill>
                <a:latin typeface="Helvetica" pitchFamily="2" charset="0"/>
              </a:rPr>
              <a:t> tab.</a:t>
            </a:r>
          </a:p>
          <a:p>
            <a:pPr marL="285750" indent="-285750" algn="l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002060"/>
                </a:solidFill>
                <a:latin typeface="Helvetica" pitchFamily="2" charset="0"/>
              </a:rPr>
              <a:t>Select </a:t>
            </a:r>
            <a:r>
              <a:rPr lang="en-US" b="1" dirty="0" err="1">
                <a:solidFill>
                  <a:srgbClr val="002060"/>
                </a:solidFill>
                <a:latin typeface="Helvetica" pitchFamily="2" charset="0"/>
              </a:rPr>
              <a:t>MicroPython</a:t>
            </a:r>
            <a:r>
              <a:rPr lang="en-US" b="1" dirty="0">
                <a:solidFill>
                  <a:srgbClr val="002060"/>
                </a:solidFill>
                <a:latin typeface="Helvetica" pitchFamily="2" charset="0"/>
              </a:rPr>
              <a:t> (ESP32)</a:t>
            </a:r>
            <a:r>
              <a:rPr lang="en-US" dirty="0">
                <a:solidFill>
                  <a:srgbClr val="002060"/>
                </a:solidFill>
                <a:latin typeface="Helvetica" pitchFamily="2" charset="0"/>
              </a:rPr>
              <a:t>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224C89-DCBE-9BB2-DFBC-2BF0113859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824" y="1057381"/>
            <a:ext cx="6400799" cy="523218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BD88237-7B50-27E5-D6B7-D991AB716E9F}"/>
              </a:ext>
            </a:extLst>
          </p:cNvPr>
          <p:cNvSpPr txBox="1"/>
          <p:nvPr/>
        </p:nvSpPr>
        <p:spPr>
          <a:xfrm>
            <a:off x="60960" y="458915"/>
            <a:ext cx="8769531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u="sng" dirty="0">
                <a:solidFill>
                  <a:srgbClr val="002060"/>
                </a:solidFill>
              </a:rPr>
              <a:t>2. </a:t>
            </a:r>
            <a:r>
              <a:rPr lang="en-US" sz="2800" u="sng" dirty="0" err="1">
                <a:solidFill>
                  <a:srgbClr val="002060"/>
                </a:solidFill>
              </a:rPr>
              <a:t>Thonny</a:t>
            </a:r>
            <a:r>
              <a:rPr lang="en-US" sz="2800" u="sng" dirty="0">
                <a:solidFill>
                  <a:srgbClr val="002060"/>
                </a:solidFill>
              </a:rPr>
              <a:t> Python IDE</a:t>
            </a:r>
            <a:r>
              <a:rPr lang="en-US" sz="2800" dirty="0">
                <a:solidFill>
                  <a:srgbClr val="002060"/>
                </a:solidFill>
              </a:rPr>
              <a:t>: Flushing New ESP32 Firmware.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269D59-9939-AA07-1712-9EF01D43B20C}"/>
              </a:ext>
            </a:extLst>
          </p:cNvPr>
          <p:cNvSpPr txBox="1"/>
          <p:nvPr/>
        </p:nvSpPr>
        <p:spPr>
          <a:xfrm>
            <a:off x="60960" y="65485"/>
            <a:ext cx="11982994" cy="369332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MicroPython</a:t>
            </a:r>
            <a:r>
              <a:rPr lang="en-US" dirty="0">
                <a:solidFill>
                  <a:schemeClr val="bg1"/>
                </a:solidFill>
              </a:rPr>
              <a:t> + NodeMCU-ESP32S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342BF4F-EA62-31D9-F5DE-C08D1E7696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52975" y="41387"/>
            <a:ext cx="634522" cy="669356"/>
          </a:xfrm>
          <a:prstGeom prst="rect">
            <a:avLst/>
          </a:prstGeom>
        </p:spPr>
      </p:pic>
      <p:sp>
        <p:nvSpPr>
          <p:cNvPr id="13" name="Right Arrow 12">
            <a:extLst>
              <a:ext uri="{FF2B5EF4-FFF2-40B4-BE49-F238E27FC236}">
                <a16:creationId xmlns:a16="http://schemas.microsoft.com/office/drawing/2014/main" id="{CA724053-09E5-2D95-990A-3F2EE120DED7}"/>
              </a:ext>
            </a:extLst>
          </p:cNvPr>
          <p:cNvSpPr/>
          <p:nvPr/>
        </p:nvSpPr>
        <p:spPr>
          <a:xfrm rot="10800000">
            <a:off x="1770425" y="3253807"/>
            <a:ext cx="627797" cy="446964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9443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C1280C2-9490-2043-9F66-6507708A4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2C5D69-89DF-344F-96E3-E1C322024D51}" type="slidenum">
              <a:rPr lang="en-US" smtClean="0"/>
              <a:t>13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EEC4203-9414-39D9-B733-68A7E9C6AC94}"/>
              </a:ext>
            </a:extLst>
          </p:cNvPr>
          <p:cNvSpPr txBox="1"/>
          <p:nvPr/>
        </p:nvSpPr>
        <p:spPr>
          <a:xfrm>
            <a:off x="0" y="6636206"/>
            <a:ext cx="1220815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solidFill>
                  <a:schemeClr val="bg1"/>
                </a:solidFill>
                <a:highlight>
                  <a:srgbClr val="FF0000"/>
                </a:highlight>
              </a:rPr>
              <a:t>Rev01</a:t>
            </a:r>
            <a:r>
              <a:rPr lang="en-US" sz="900" dirty="0">
                <a:solidFill>
                  <a:srgbClr val="002060"/>
                </a:solidFill>
              </a:rPr>
              <a:t> Sept2023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B536E43-8E4E-B51F-2C4C-FA21DEABEF85}"/>
              </a:ext>
            </a:extLst>
          </p:cNvPr>
          <p:cNvSpPr txBox="1"/>
          <p:nvPr/>
        </p:nvSpPr>
        <p:spPr>
          <a:xfrm>
            <a:off x="7973334" y="1727454"/>
            <a:ext cx="407062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Courier New" panose="02070309020205020404" pitchFamily="49" charset="0"/>
              <a:buChar char="o"/>
            </a:pPr>
            <a:r>
              <a:rPr lang="en-US" b="1" dirty="0">
                <a:solidFill>
                  <a:srgbClr val="002060"/>
                </a:solidFill>
                <a:latin typeface="Helvetica" pitchFamily="2" charset="0"/>
              </a:rPr>
              <a:t>Port</a:t>
            </a:r>
            <a:r>
              <a:rPr lang="en-US" dirty="0">
                <a:solidFill>
                  <a:srgbClr val="002060"/>
                </a:solidFill>
                <a:latin typeface="Helvetica" pitchFamily="2" charset="0"/>
              </a:rPr>
              <a:t>: Choose the appropriate comm port of your ESP32S.</a:t>
            </a:r>
          </a:p>
          <a:p>
            <a:pPr marL="285750" indent="-285750" algn="l">
              <a:buFont typeface="Courier New" panose="02070309020205020404" pitchFamily="49" charset="0"/>
              <a:buChar char="o"/>
            </a:pPr>
            <a:r>
              <a:rPr lang="en-US" b="1" dirty="0">
                <a:solidFill>
                  <a:srgbClr val="FF0000"/>
                </a:solidFill>
                <a:latin typeface="Helvetica" pitchFamily="2" charset="0"/>
              </a:rPr>
              <a:t>If port not detected, check your ESP32S connection to your laptop/PC.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0D98B9-6F14-1320-FBA8-8EFF13634A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824" y="1062139"/>
            <a:ext cx="6400799" cy="523218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D2E80D4-7604-9D71-AF3B-70607560EE59}"/>
              </a:ext>
            </a:extLst>
          </p:cNvPr>
          <p:cNvSpPr txBox="1"/>
          <p:nvPr/>
        </p:nvSpPr>
        <p:spPr>
          <a:xfrm>
            <a:off x="60960" y="458915"/>
            <a:ext cx="8769531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u="sng" dirty="0">
                <a:solidFill>
                  <a:srgbClr val="002060"/>
                </a:solidFill>
              </a:rPr>
              <a:t>2. </a:t>
            </a:r>
            <a:r>
              <a:rPr lang="en-US" sz="2800" u="sng" dirty="0" err="1">
                <a:solidFill>
                  <a:srgbClr val="002060"/>
                </a:solidFill>
              </a:rPr>
              <a:t>Thonny</a:t>
            </a:r>
            <a:r>
              <a:rPr lang="en-US" sz="2800" u="sng" dirty="0">
                <a:solidFill>
                  <a:srgbClr val="002060"/>
                </a:solidFill>
              </a:rPr>
              <a:t> Python IDE</a:t>
            </a:r>
            <a:r>
              <a:rPr lang="en-US" sz="2800" dirty="0">
                <a:solidFill>
                  <a:srgbClr val="002060"/>
                </a:solidFill>
              </a:rPr>
              <a:t>: Flushing New ESP32S Firmware.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57A4CF-FB9E-2D26-8538-2F5A892CED34}"/>
              </a:ext>
            </a:extLst>
          </p:cNvPr>
          <p:cNvSpPr txBox="1"/>
          <p:nvPr/>
        </p:nvSpPr>
        <p:spPr>
          <a:xfrm>
            <a:off x="60960" y="65485"/>
            <a:ext cx="11982994" cy="369332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MicroPython</a:t>
            </a:r>
            <a:r>
              <a:rPr lang="en-US" dirty="0">
                <a:solidFill>
                  <a:schemeClr val="bg1"/>
                </a:solidFill>
              </a:rPr>
              <a:t> + NodeMCU-ESP32S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6D7948B-F51C-7609-FEF6-DEB628EB21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52975" y="41387"/>
            <a:ext cx="634522" cy="669356"/>
          </a:xfrm>
          <a:prstGeom prst="rect">
            <a:avLst/>
          </a:prstGeom>
        </p:spPr>
      </p:pic>
      <p:sp>
        <p:nvSpPr>
          <p:cNvPr id="13" name="Right Arrow 12">
            <a:extLst>
              <a:ext uri="{FF2B5EF4-FFF2-40B4-BE49-F238E27FC236}">
                <a16:creationId xmlns:a16="http://schemas.microsoft.com/office/drawing/2014/main" id="{109EFB76-135A-8ED1-56A1-7A2F6C1ED419}"/>
              </a:ext>
            </a:extLst>
          </p:cNvPr>
          <p:cNvSpPr/>
          <p:nvPr/>
        </p:nvSpPr>
        <p:spPr>
          <a:xfrm rot="10800000">
            <a:off x="2562960" y="4473530"/>
            <a:ext cx="627797" cy="446964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4975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C1280C2-9490-2043-9F66-6507708A4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2C5D69-89DF-344F-96E3-E1C322024D51}" type="slidenum">
              <a:rPr lang="en-US" smtClean="0"/>
              <a:t>14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EEC4203-9414-39D9-B733-68A7E9C6AC94}"/>
              </a:ext>
            </a:extLst>
          </p:cNvPr>
          <p:cNvSpPr txBox="1"/>
          <p:nvPr/>
        </p:nvSpPr>
        <p:spPr>
          <a:xfrm>
            <a:off x="0" y="6636206"/>
            <a:ext cx="1220815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solidFill>
                  <a:schemeClr val="bg1"/>
                </a:solidFill>
                <a:highlight>
                  <a:srgbClr val="FF0000"/>
                </a:highlight>
              </a:rPr>
              <a:t>Rev01</a:t>
            </a:r>
            <a:r>
              <a:rPr lang="en-US" sz="900" dirty="0">
                <a:solidFill>
                  <a:srgbClr val="002060"/>
                </a:solidFill>
              </a:rPr>
              <a:t> Sept2023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B536E43-8E4E-B51F-2C4C-FA21DEABEF85}"/>
              </a:ext>
            </a:extLst>
          </p:cNvPr>
          <p:cNvSpPr txBox="1"/>
          <p:nvPr/>
        </p:nvSpPr>
        <p:spPr>
          <a:xfrm>
            <a:off x="6915631" y="5244535"/>
            <a:ext cx="443816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Courier New" panose="02070309020205020404" pitchFamily="49" charset="0"/>
              <a:buChar char="o"/>
            </a:pPr>
            <a:r>
              <a:rPr lang="en-US" b="1" dirty="0">
                <a:solidFill>
                  <a:srgbClr val="002060"/>
                </a:solidFill>
                <a:latin typeface="Helvetica" pitchFamily="2" charset="0"/>
              </a:rPr>
              <a:t>Click Install or Update </a:t>
            </a:r>
            <a:r>
              <a:rPr lang="en-US" b="1" dirty="0" err="1">
                <a:solidFill>
                  <a:srgbClr val="002060"/>
                </a:solidFill>
                <a:latin typeface="Helvetica" pitchFamily="2" charset="0"/>
              </a:rPr>
              <a:t>Micropython</a:t>
            </a:r>
            <a:r>
              <a:rPr lang="en-US" dirty="0">
                <a:solidFill>
                  <a:srgbClr val="002060"/>
                </a:solidFill>
                <a:latin typeface="Helvetica" pitchFamily="2" charset="0"/>
              </a:rPr>
              <a:t> link. </a:t>
            </a:r>
            <a:endParaRPr lang="en-US" b="1" dirty="0">
              <a:solidFill>
                <a:srgbClr val="002060"/>
              </a:solidFill>
              <a:latin typeface="Helvetica" pitchFamily="2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9C79FD8-15C8-43F1-BFB0-CB0DB4DB36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934" y="1062140"/>
            <a:ext cx="6400799" cy="528530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557060A-70D1-9011-7095-C1F9F18E45D3}"/>
              </a:ext>
            </a:extLst>
          </p:cNvPr>
          <p:cNvSpPr txBox="1"/>
          <p:nvPr/>
        </p:nvSpPr>
        <p:spPr>
          <a:xfrm>
            <a:off x="60960" y="458915"/>
            <a:ext cx="8769531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u="sng" dirty="0">
                <a:solidFill>
                  <a:srgbClr val="002060"/>
                </a:solidFill>
              </a:rPr>
              <a:t>2. </a:t>
            </a:r>
            <a:r>
              <a:rPr lang="en-US" sz="2800" u="sng" dirty="0" err="1">
                <a:solidFill>
                  <a:srgbClr val="002060"/>
                </a:solidFill>
              </a:rPr>
              <a:t>Thonny</a:t>
            </a:r>
            <a:r>
              <a:rPr lang="en-US" sz="2800" u="sng" dirty="0">
                <a:solidFill>
                  <a:srgbClr val="002060"/>
                </a:solidFill>
              </a:rPr>
              <a:t> Python IDE</a:t>
            </a:r>
            <a:r>
              <a:rPr lang="en-US" sz="2800" dirty="0">
                <a:solidFill>
                  <a:srgbClr val="002060"/>
                </a:solidFill>
              </a:rPr>
              <a:t>: Flushing New ESP32 Firmware.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40D4AD-E6B1-D7B2-BE63-9CD14E0BA825}"/>
              </a:ext>
            </a:extLst>
          </p:cNvPr>
          <p:cNvSpPr txBox="1"/>
          <p:nvPr/>
        </p:nvSpPr>
        <p:spPr>
          <a:xfrm>
            <a:off x="60960" y="65485"/>
            <a:ext cx="11982994" cy="369332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MicroPython</a:t>
            </a:r>
            <a:r>
              <a:rPr lang="en-US" dirty="0">
                <a:solidFill>
                  <a:schemeClr val="bg1"/>
                </a:solidFill>
              </a:rPr>
              <a:t> + NodeMCU-ESP32S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B5B8935-2528-D692-3D87-D0663204F4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52975" y="41387"/>
            <a:ext cx="634522" cy="669356"/>
          </a:xfrm>
          <a:prstGeom prst="rect">
            <a:avLst/>
          </a:prstGeom>
        </p:spPr>
      </p:pic>
      <p:sp>
        <p:nvSpPr>
          <p:cNvPr id="14" name="Right Arrow 13">
            <a:extLst>
              <a:ext uri="{FF2B5EF4-FFF2-40B4-BE49-F238E27FC236}">
                <a16:creationId xmlns:a16="http://schemas.microsoft.com/office/drawing/2014/main" id="{5BBEADF3-7795-BAEE-A353-C8C7CE8E2D14}"/>
              </a:ext>
            </a:extLst>
          </p:cNvPr>
          <p:cNvSpPr/>
          <p:nvPr/>
        </p:nvSpPr>
        <p:spPr>
          <a:xfrm rot="10800000">
            <a:off x="6287834" y="5237452"/>
            <a:ext cx="627797" cy="446964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802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C1280C2-9490-2043-9F66-6507708A4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2C5D69-89DF-344F-96E3-E1C322024D51}" type="slidenum">
              <a:rPr lang="en-US" smtClean="0"/>
              <a:t>15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EEC4203-9414-39D9-B733-68A7E9C6AC94}"/>
              </a:ext>
            </a:extLst>
          </p:cNvPr>
          <p:cNvSpPr txBox="1"/>
          <p:nvPr/>
        </p:nvSpPr>
        <p:spPr>
          <a:xfrm>
            <a:off x="0" y="6636206"/>
            <a:ext cx="1220815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solidFill>
                  <a:schemeClr val="bg1"/>
                </a:solidFill>
                <a:highlight>
                  <a:srgbClr val="FF0000"/>
                </a:highlight>
              </a:rPr>
              <a:t>Rev01</a:t>
            </a:r>
            <a:r>
              <a:rPr lang="en-US" sz="900" dirty="0">
                <a:solidFill>
                  <a:srgbClr val="002060"/>
                </a:solidFill>
              </a:rPr>
              <a:t> Sept2023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B536E43-8E4E-B51F-2C4C-FA21DEABEF85}"/>
              </a:ext>
            </a:extLst>
          </p:cNvPr>
          <p:cNvSpPr txBox="1"/>
          <p:nvPr/>
        </p:nvSpPr>
        <p:spPr>
          <a:xfrm>
            <a:off x="6601733" y="1535013"/>
            <a:ext cx="5442221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Courier New" panose="02070309020205020404" pitchFamily="49" charset="0"/>
              <a:buChar char="o"/>
            </a:pPr>
            <a:r>
              <a:rPr lang="en-US" b="1" dirty="0">
                <a:solidFill>
                  <a:srgbClr val="002060"/>
                </a:solidFill>
                <a:latin typeface="Helvetica" pitchFamily="2" charset="0"/>
              </a:rPr>
              <a:t>Target Port</a:t>
            </a:r>
            <a:r>
              <a:rPr lang="en-US" dirty="0">
                <a:solidFill>
                  <a:srgbClr val="002060"/>
                </a:solidFill>
                <a:latin typeface="Helvetica" pitchFamily="2" charset="0"/>
              </a:rPr>
              <a:t>: Which port the EPS32S is connected.</a:t>
            </a:r>
          </a:p>
          <a:p>
            <a:pPr marL="285750" indent="-285750" algn="l">
              <a:buFont typeface="Courier New" panose="02070309020205020404" pitchFamily="49" charset="0"/>
              <a:buChar char="o"/>
            </a:pPr>
            <a:r>
              <a:rPr lang="en-US" b="1" dirty="0">
                <a:solidFill>
                  <a:srgbClr val="002060"/>
                </a:solidFill>
                <a:latin typeface="Helvetica" pitchFamily="2" charset="0"/>
              </a:rPr>
              <a:t> 	 </a:t>
            </a:r>
            <a:r>
              <a:rPr lang="en-US" dirty="0">
                <a:solidFill>
                  <a:srgbClr val="002060"/>
                </a:solidFill>
                <a:latin typeface="Helvetica" pitchFamily="2" charset="0"/>
              </a:rPr>
              <a:t>: browse the downloaded </a:t>
            </a:r>
            <a:r>
              <a:rPr lang="en-US" b="1" dirty="0">
                <a:solidFill>
                  <a:srgbClr val="FF0000"/>
                </a:solidFill>
                <a:latin typeface="Helvetica" pitchFamily="2" charset="0"/>
              </a:rPr>
              <a:t>dot bin </a:t>
            </a:r>
            <a:r>
              <a:rPr lang="en-US" dirty="0">
                <a:solidFill>
                  <a:srgbClr val="002060"/>
                </a:solidFill>
                <a:latin typeface="Helvetica" pitchFamily="2" charset="0"/>
              </a:rPr>
              <a:t>file from </a:t>
            </a:r>
            <a:r>
              <a:rPr lang="en-US" dirty="0" err="1">
                <a:solidFill>
                  <a:srgbClr val="002060"/>
                </a:solidFill>
                <a:latin typeface="Helvetica" pitchFamily="2" charset="0"/>
              </a:rPr>
              <a:t>micropython.org</a:t>
            </a:r>
            <a:r>
              <a:rPr lang="en-US" dirty="0">
                <a:solidFill>
                  <a:srgbClr val="002060"/>
                </a:solidFill>
                <a:latin typeface="Helvetica" pitchFamily="2" charset="0"/>
              </a:rPr>
              <a:t>. </a:t>
            </a:r>
          </a:p>
          <a:p>
            <a:pPr marL="285750" indent="-285750" algn="l">
              <a:buFont typeface="Courier New" panose="02070309020205020404" pitchFamily="49" charset="0"/>
              <a:buChar char="o"/>
            </a:pPr>
            <a:r>
              <a:rPr lang="en-US" b="1" dirty="0">
                <a:solidFill>
                  <a:srgbClr val="FF0000"/>
                </a:solidFill>
                <a:latin typeface="Helvetica" pitchFamily="2" charset="0"/>
              </a:rPr>
              <a:t>Ensure that the Erase flash before installing is checked.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B78683D-FFBD-4A48-FA22-29E93540C8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934" y="1062140"/>
            <a:ext cx="6400799" cy="528530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CE12125-9FB4-F6E2-847E-42328377D7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6939" y="2094657"/>
            <a:ext cx="447630" cy="3401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789397F-528B-7DA7-890B-F07E05D0BE3E}"/>
              </a:ext>
            </a:extLst>
          </p:cNvPr>
          <p:cNvSpPr txBox="1"/>
          <p:nvPr/>
        </p:nvSpPr>
        <p:spPr>
          <a:xfrm>
            <a:off x="60960" y="458915"/>
            <a:ext cx="8769531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u="sng" dirty="0">
                <a:solidFill>
                  <a:srgbClr val="002060"/>
                </a:solidFill>
              </a:rPr>
              <a:t>2. </a:t>
            </a:r>
            <a:r>
              <a:rPr lang="en-US" sz="2800" u="sng" dirty="0" err="1">
                <a:solidFill>
                  <a:srgbClr val="002060"/>
                </a:solidFill>
              </a:rPr>
              <a:t>Thonny</a:t>
            </a:r>
            <a:r>
              <a:rPr lang="en-US" sz="2800" u="sng" dirty="0">
                <a:solidFill>
                  <a:srgbClr val="002060"/>
                </a:solidFill>
              </a:rPr>
              <a:t> Python IDE</a:t>
            </a:r>
            <a:r>
              <a:rPr lang="en-US" sz="2800" dirty="0">
                <a:solidFill>
                  <a:srgbClr val="002060"/>
                </a:solidFill>
              </a:rPr>
              <a:t>: Flushing New ESP32S Firmware.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FE88DA-D0FD-D779-5300-1027A34A4589}"/>
              </a:ext>
            </a:extLst>
          </p:cNvPr>
          <p:cNvSpPr txBox="1"/>
          <p:nvPr/>
        </p:nvSpPr>
        <p:spPr>
          <a:xfrm>
            <a:off x="60960" y="65485"/>
            <a:ext cx="11982994" cy="369332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MicroPython</a:t>
            </a:r>
            <a:r>
              <a:rPr lang="en-US" dirty="0">
                <a:solidFill>
                  <a:schemeClr val="bg1"/>
                </a:solidFill>
              </a:rPr>
              <a:t> + NodeMCU-ESP32S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E2BBF28-5564-6D00-5E1E-EE1DF02A60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52975" y="41387"/>
            <a:ext cx="634522" cy="669356"/>
          </a:xfrm>
          <a:prstGeom prst="rect">
            <a:avLst/>
          </a:prstGeom>
        </p:spPr>
      </p:pic>
      <p:sp>
        <p:nvSpPr>
          <p:cNvPr id="10" name="Right Arrow 9">
            <a:extLst>
              <a:ext uri="{FF2B5EF4-FFF2-40B4-BE49-F238E27FC236}">
                <a16:creationId xmlns:a16="http://schemas.microsoft.com/office/drawing/2014/main" id="{3C535072-C4F8-10D3-E6D0-1AD5FA4C38D4}"/>
              </a:ext>
            </a:extLst>
          </p:cNvPr>
          <p:cNvSpPr/>
          <p:nvPr/>
        </p:nvSpPr>
        <p:spPr>
          <a:xfrm rot="10800000">
            <a:off x="5782101" y="5182861"/>
            <a:ext cx="627797" cy="446964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565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C1280C2-9490-2043-9F66-6507708A4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2C5D69-89DF-344F-96E3-E1C322024D51}" type="slidenum">
              <a:rPr lang="en-US" smtClean="0"/>
              <a:t>16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EEC4203-9414-39D9-B733-68A7E9C6AC94}"/>
              </a:ext>
            </a:extLst>
          </p:cNvPr>
          <p:cNvSpPr txBox="1"/>
          <p:nvPr/>
        </p:nvSpPr>
        <p:spPr>
          <a:xfrm>
            <a:off x="0" y="6636206"/>
            <a:ext cx="1220815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solidFill>
                  <a:schemeClr val="bg1"/>
                </a:solidFill>
                <a:highlight>
                  <a:srgbClr val="FF0000"/>
                </a:highlight>
              </a:rPr>
              <a:t>Rev01</a:t>
            </a:r>
            <a:r>
              <a:rPr lang="en-US" sz="900" dirty="0">
                <a:solidFill>
                  <a:srgbClr val="002060"/>
                </a:solidFill>
              </a:rPr>
              <a:t> Sept2023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B536E43-8E4E-B51F-2C4C-FA21DEABEF85}"/>
              </a:ext>
            </a:extLst>
          </p:cNvPr>
          <p:cNvSpPr txBox="1"/>
          <p:nvPr/>
        </p:nvSpPr>
        <p:spPr>
          <a:xfrm>
            <a:off x="6601733" y="1535013"/>
            <a:ext cx="54422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002060"/>
                </a:solidFill>
                <a:latin typeface="Helvetica" pitchFamily="2" charset="0"/>
              </a:rPr>
              <a:t>Proceed with clicking </a:t>
            </a:r>
            <a:r>
              <a:rPr lang="en-US" b="1" dirty="0">
                <a:solidFill>
                  <a:srgbClr val="002060"/>
                </a:solidFill>
                <a:latin typeface="Helvetica" pitchFamily="2" charset="0"/>
              </a:rPr>
              <a:t>Install</a:t>
            </a:r>
            <a:r>
              <a:rPr lang="en-US" dirty="0">
                <a:solidFill>
                  <a:srgbClr val="002060"/>
                </a:solidFill>
                <a:latin typeface="Helvetica" pitchFamily="2" charset="0"/>
              </a:rPr>
              <a:t> button.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A32DA6-649C-7B2C-7B62-739C9C0CA4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934" y="1062140"/>
            <a:ext cx="6400799" cy="453874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3FAFB42-178B-2B4D-5D0D-D4ACC807A88D}"/>
              </a:ext>
            </a:extLst>
          </p:cNvPr>
          <p:cNvSpPr txBox="1"/>
          <p:nvPr/>
        </p:nvSpPr>
        <p:spPr>
          <a:xfrm>
            <a:off x="60960" y="458915"/>
            <a:ext cx="8769531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u="sng" dirty="0">
                <a:solidFill>
                  <a:srgbClr val="002060"/>
                </a:solidFill>
              </a:rPr>
              <a:t>2. </a:t>
            </a:r>
            <a:r>
              <a:rPr lang="en-US" sz="2800" u="sng" dirty="0" err="1">
                <a:solidFill>
                  <a:srgbClr val="002060"/>
                </a:solidFill>
              </a:rPr>
              <a:t>Thonny</a:t>
            </a:r>
            <a:r>
              <a:rPr lang="en-US" sz="2800" u="sng" dirty="0">
                <a:solidFill>
                  <a:srgbClr val="002060"/>
                </a:solidFill>
              </a:rPr>
              <a:t> Python IDE</a:t>
            </a:r>
            <a:r>
              <a:rPr lang="en-US" sz="2800" dirty="0">
                <a:solidFill>
                  <a:srgbClr val="002060"/>
                </a:solidFill>
              </a:rPr>
              <a:t>: Flushing New ESP32S Firmware.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291B41-A27B-759E-7860-F8F7EC5CC302}"/>
              </a:ext>
            </a:extLst>
          </p:cNvPr>
          <p:cNvSpPr txBox="1"/>
          <p:nvPr/>
        </p:nvSpPr>
        <p:spPr>
          <a:xfrm>
            <a:off x="60960" y="65485"/>
            <a:ext cx="11982994" cy="369332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MicroPython</a:t>
            </a:r>
            <a:r>
              <a:rPr lang="en-US" dirty="0">
                <a:solidFill>
                  <a:schemeClr val="bg1"/>
                </a:solidFill>
              </a:rPr>
              <a:t> + NodeMCU-ESP32S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E1F26BA-EE8A-3463-6B6E-39E835C42C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52975" y="41387"/>
            <a:ext cx="634522" cy="669356"/>
          </a:xfrm>
          <a:prstGeom prst="rect">
            <a:avLst/>
          </a:prstGeom>
        </p:spPr>
      </p:pic>
      <p:sp>
        <p:nvSpPr>
          <p:cNvPr id="13" name="Right Arrow 12">
            <a:extLst>
              <a:ext uri="{FF2B5EF4-FFF2-40B4-BE49-F238E27FC236}">
                <a16:creationId xmlns:a16="http://schemas.microsoft.com/office/drawing/2014/main" id="{EB780EFF-F71A-F501-1401-5D5B9677BAE7}"/>
              </a:ext>
            </a:extLst>
          </p:cNvPr>
          <p:cNvSpPr/>
          <p:nvPr/>
        </p:nvSpPr>
        <p:spPr>
          <a:xfrm rot="10800000">
            <a:off x="4991297" y="5072036"/>
            <a:ext cx="627797" cy="446964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5617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C1280C2-9490-2043-9F66-6507708A4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2C5D69-89DF-344F-96E3-E1C322024D51}" type="slidenum">
              <a:rPr lang="en-US" smtClean="0"/>
              <a:t>17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EEC4203-9414-39D9-B733-68A7E9C6AC94}"/>
              </a:ext>
            </a:extLst>
          </p:cNvPr>
          <p:cNvSpPr txBox="1"/>
          <p:nvPr/>
        </p:nvSpPr>
        <p:spPr>
          <a:xfrm>
            <a:off x="0" y="6636206"/>
            <a:ext cx="1220815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solidFill>
                  <a:schemeClr val="bg1"/>
                </a:solidFill>
                <a:highlight>
                  <a:srgbClr val="FF0000"/>
                </a:highlight>
              </a:rPr>
              <a:t>Rev01</a:t>
            </a:r>
            <a:r>
              <a:rPr lang="en-US" sz="900" dirty="0">
                <a:solidFill>
                  <a:srgbClr val="002060"/>
                </a:solidFill>
              </a:rPr>
              <a:t> Sept2023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B536E43-8E4E-B51F-2C4C-FA21DEABEF85}"/>
              </a:ext>
            </a:extLst>
          </p:cNvPr>
          <p:cNvSpPr txBox="1"/>
          <p:nvPr/>
        </p:nvSpPr>
        <p:spPr>
          <a:xfrm>
            <a:off x="6601733" y="1535013"/>
            <a:ext cx="544222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002060"/>
                </a:solidFill>
                <a:latin typeface="Helvetica" pitchFamily="2" charset="0"/>
              </a:rPr>
              <a:t>Click </a:t>
            </a:r>
            <a:r>
              <a:rPr lang="en-US" b="1" dirty="0">
                <a:solidFill>
                  <a:srgbClr val="002060"/>
                </a:solidFill>
                <a:latin typeface="Helvetica" pitchFamily="2" charset="0"/>
              </a:rPr>
              <a:t>Done! </a:t>
            </a:r>
            <a:r>
              <a:rPr lang="en-US" dirty="0">
                <a:solidFill>
                  <a:srgbClr val="002060"/>
                </a:solidFill>
                <a:latin typeface="Helvetica" pitchFamily="2" charset="0"/>
              </a:rPr>
              <a:t>to view detail installation.</a:t>
            </a:r>
          </a:p>
          <a:p>
            <a:pPr marL="285750" indent="-285750" algn="l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002060"/>
                </a:solidFill>
                <a:latin typeface="Helvetica" pitchFamily="2" charset="0"/>
              </a:rPr>
              <a:t>Click </a:t>
            </a:r>
            <a:r>
              <a:rPr lang="en-US" b="1" dirty="0">
                <a:solidFill>
                  <a:srgbClr val="002060"/>
                </a:solidFill>
                <a:latin typeface="Helvetica" pitchFamily="2" charset="0"/>
              </a:rPr>
              <a:t>Close</a:t>
            </a:r>
            <a:r>
              <a:rPr lang="en-US" dirty="0">
                <a:solidFill>
                  <a:srgbClr val="002060"/>
                </a:solidFill>
                <a:latin typeface="Helvetica" pitchFamily="2" charset="0"/>
              </a:rPr>
              <a:t> button to go to previous page.</a:t>
            </a:r>
            <a:endParaRPr lang="en-US" b="1" dirty="0">
              <a:solidFill>
                <a:srgbClr val="FF0000"/>
              </a:solidFill>
              <a:latin typeface="Helvetica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982B27E-AF00-D786-85A9-230A133310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934" y="1062140"/>
            <a:ext cx="6400799" cy="522193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1935319-E32B-1E3C-CFAA-EEF6B3926475}"/>
              </a:ext>
            </a:extLst>
          </p:cNvPr>
          <p:cNvSpPr txBox="1"/>
          <p:nvPr/>
        </p:nvSpPr>
        <p:spPr>
          <a:xfrm>
            <a:off x="60960" y="458915"/>
            <a:ext cx="8769531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u="sng" dirty="0">
                <a:solidFill>
                  <a:srgbClr val="002060"/>
                </a:solidFill>
              </a:rPr>
              <a:t>2. </a:t>
            </a:r>
            <a:r>
              <a:rPr lang="en-US" sz="2800" u="sng" dirty="0" err="1">
                <a:solidFill>
                  <a:srgbClr val="002060"/>
                </a:solidFill>
              </a:rPr>
              <a:t>Thonny</a:t>
            </a:r>
            <a:r>
              <a:rPr lang="en-US" sz="2800" u="sng" dirty="0">
                <a:solidFill>
                  <a:srgbClr val="002060"/>
                </a:solidFill>
              </a:rPr>
              <a:t> Python IDE</a:t>
            </a:r>
            <a:r>
              <a:rPr lang="en-US" sz="2800" dirty="0">
                <a:solidFill>
                  <a:srgbClr val="002060"/>
                </a:solidFill>
              </a:rPr>
              <a:t>: Flushing New ESP32S Firmware.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935E21-E8C3-064E-5F59-495B5A3BF2E2}"/>
              </a:ext>
            </a:extLst>
          </p:cNvPr>
          <p:cNvSpPr txBox="1"/>
          <p:nvPr/>
        </p:nvSpPr>
        <p:spPr>
          <a:xfrm>
            <a:off x="60960" y="65485"/>
            <a:ext cx="11982994" cy="369332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MicroPython</a:t>
            </a:r>
            <a:r>
              <a:rPr lang="en-US" dirty="0">
                <a:solidFill>
                  <a:schemeClr val="bg1"/>
                </a:solidFill>
              </a:rPr>
              <a:t> + NodeMCU-ESP32S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21039C3-0EEA-FFA3-BC9C-1C72D90B75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52975" y="41387"/>
            <a:ext cx="634522" cy="669356"/>
          </a:xfrm>
          <a:prstGeom prst="rect">
            <a:avLst/>
          </a:prstGeom>
        </p:spPr>
      </p:pic>
      <p:sp>
        <p:nvSpPr>
          <p:cNvPr id="13" name="Right Arrow 12">
            <a:extLst>
              <a:ext uri="{FF2B5EF4-FFF2-40B4-BE49-F238E27FC236}">
                <a16:creationId xmlns:a16="http://schemas.microsoft.com/office/drawing/2014/main" id="{8ABA917C-B667-976B-9D2F-DA8952818284}"/>
              </a:ext>
            </a:extLst>
          </p:cNvPr>
          <p:cNvSpPr/>
          <p:nvPr/>
        </p:nvSpPr>
        <p:spPr>
          <a:xfrm rot="10800000">
            <a:off x="1224514" y="4623303"/>
            <a:ext cx="627797" cy="446964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3E3F6630-129F-46AC-4C46-D6A2656AA11D}"/>
              </a:ext>
            </a:extLst>
          </p:cNvPr>
          <p:cNvSpPr/>
          <p:nvPr/>
        </p:nvSpPr>
        <p:spPr>
          <a:xfrm rot="10800000">
            <a:off x="6287834" y="4623303"/>
            <a:ext cx="627797" cy="446964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7019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C1280C2-9490-2043-9F66-6507708A4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2C5D69-89DF-344F-96E3-E1C322024D51}" type="slidenum">
              <a:rPr lang="en-US" smtClean="0"/>
              <a:t>18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EEC4203-9414-39D9-B733-68A7E9C6AC94}"/>
              </a:ext>
            </a:extLst>
          </p:cNvPr>
          <p:cNvSpPr txBox="1"/>
          <p:nvPr/>
        </p:nvSpPr>
        <p:spPr>
          <a:xfrm>
            <a:off x="0" y="6636206"/>
            <a:ext cx="1220815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solidFill>
                  <a:schemeClr val="bg1"/>
                </a:solidFill>
                <a:highlight>
                  <a:srgbClr val="FF0000"/>
                </a:highlight>
              </a:rPr>
              <a:t>Rev01</a:t>
            </a:r>
            <a:r>
              <a:rPr lang="en-US" sz="900" dirty="0">
                <a:solidFill>
                  <a:srgbClr val="002060"/>
                </a:solidFill>
              </a:rPr>
              <a:t> Sept2023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B536E43-8E4E-B51F-2C4C-FA21DEABEF85}"/>
              </a:ext>
            </a:extLst>
          </p:cNvPr>
          <p:cNvSpPr txBox="1"/>
          <p:nvPr/>
        </p:nvSpPr>
        <p:spPr>
          <a:xfrm>
            <a:off x="6601733" y="1535013"/>
            <a:ext cx="54422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002060"/>
                </a:solidFill>
                <a:latin typeface="Helvetica" pitchFamily="2" charset="0"/>
              </a:rPr>
              <a:t>Click </a:t>
            </a:r>
            <a:r>
              <a:rPr lang="en-US" b="1" dirty="0">
                <a:solidFill>
                  <a:srgbClr val="002060"/>
                </a:solidFill>
                <a:latin typeface="Helvetica" pitchFamily="2" charset="0"/>
              </a:rPr>
              <a:t>OK</a:t>
            </a:r>
            <a:r>
              <a:rPr lang="en-US" dirty="0">
                <a:solidFill>
                  <a:srgbClr val="002060"/>
                </a:solidFill>
                <a:latin typeface="Helvetica" pitchFamily="2" charset="0"/>
              </a:rPr>
              <a:t> button upon complete installation.</a:t>
            </a:r>
            <a:endParaRPr lang="en-US" b="1" dirty="0">
              <a:solidFill>
                <a:srgbClr val="FF0000"/>
              </a:solidFill>
              <a:latin typeface="Helvetica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50FF03-2EBE-4239-926D-F992151CBE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934" y="1062141"/>
            <a:ext cx="6400799" cy="528530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6C5D946-3F9E-9920-BB9B-C9267E3FC32B}"/>
              </a:ext>
            </a:extLst>
          </p:cNvPr>
          <p:cNvSpPr txBox="1"/>
          <p:nvPr/>
        </p:nvSpPr>
        <p:spPr>
          <a:xfrm>
            <a:off x="60960" y="458915"/>
            <a:ext cx="8769531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u="sng" dirty="0">
                <a:solidFill>
                  <a:srgbClr val="002060"/>
                </a:solidFill>
              </a:rPr>
              <a:t>2. </a:t>
            </a:r>
            <a:r>
              <a:rPr lang="en-US" sz="2800" u="sng" dirty="0" err="1">
                <a:solidFill>
                  <a:srgbClr val="002060"/>
                </a:solidFill>
              </a:rPr>
              <a:t>Thonny</a:t>
            </a:r>
            <a:r>
              <a:rPr lang="en-US" sz="2800" u="sng" dirty="0">
                <a:solidFill>
                  <a:srgbClr val="002060"/>
                </a:solidFill>
              </a:rPr>
              <a:t> Python IDE</a:t>
            </a:r>
            <a:r>
              <a:rPr lang="en-US" sz="2800" dirty="0">
                <a:solidFill>
                  <a:srgbClr val="002060"/>
                </a:solidFill>
              </a:rPr>
              <a:t>: Flushing New ESP32S Firmware.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C8ED3E-1670-8DC2-FE36-AFDC46D222E1}"/>
              </a:ext>
            </a:extLst>
          </p:cNvPr>
          <p:cNvSpPr txBox="1"/>
          <p:nvPr/>
        </p:nvSpPr>
        <p:spPr>
          <a:xfrm>
            <a:off x="60960" y="65485"/>
            <a:ext cx="11982994" cy="369332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MicroPython</a:t>
            </a:r>
            <a:r>
              <a:rPr lang="en-US" dirty="0">
                <a:solidFill>
                  <a:schemeClr val="bg1"/>
                </a:solidFill>
              </a:rPr>
              <a:t> + NodeMCU-ESP32S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23C3501-F403-1162-3191-81F8218AD3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52975" y="41387"/>
            <a:ext cx="634522" cy="669356"/>
          </a:xfrm>
          <a:prstGeom prst="rect">
            <a:avLst/>
          </a:prstGeom>
        </p:spPr>
      </p:pic>
      <p:sp>
        <p:nvSpPr>
          <p:cNvPr id="13" name="Right Arrow 12">
            <a:extLst>
              <a:ext uri="{FF2B5EF4-FFF2-40B4-BE49-F238E27FC236}">
                <a16:creationId xmlns:a16="http://schemas.microsoft.com/office/drawing/2014/main" id="{F789CF0C-91C6-B8F9-78F6-3AB0A0C475A6}"/>
              </a:ext>
            </a:extLst>
          </p:cNvPr>
          <p:cNvSpPr/>
          <p:nvPr/>
        </p:nvSpPr>
        <p:spPr>
          <a:xfrm rot="10800000">
            <a:off x="5236956" y="5821381"/>
            <a:ext cx="627797" cy="446964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7503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C1280C2-9490-2043-9F66-6507708A4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2C5D69-89DF-344F-96E3-E1C322024D51}" type="slidenum">
              <a:rPr lang="en-US" smtClean="0"/>
              <a:t>19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EEC4203-9414-39D9-B733-68A7E9C6AC94}"/>
              </a:ext>
            </a:extLst>
          </p:cNvPr>
          <p:cNvSpPr txBox="1"/>
          <p:nvPr/>
        </p:nvSpPr>
        <p:spPr>
          <a:xfrm>
            <a:off x="0" y="6636206"/>
            <a:ext cx="1220815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solidFill>
                  <a:schemeClr val="bg1"/>
                </a:solidFill>
                <a:highlight>
                  <a:srgbClr val="FF0000"/>
                </a:highlight>
              </a:rPr>
              <a:t>Rev01</a:t>
            </a:r>
            <a:r>
              <a:rPr lang="en-US" sz="900" dirty="0">
                <a:solidFill>
                  <a:srgbClr val="002060"/>
                </a:solidFill>
              </a:rPr>
              <a:t> Sept2023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991D8EB-1DF5-D388-149F-314A715EBD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934" y="1077691"/>
            <a:ext cx="7772400" cy="436832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21AE77F-89A2-5A23-518A-D7450D65CE4A}"/>
              </a:ext>
            </a:extLst>
          </p:cNvPr>
          <p:cNvSpPr txBox="1"/>
          <p:nvPr/>
        </p:nvSpPr>
        <p:spPr>
          <a:xfrm>
            <a:off x="60960" y="458915"/>
            <a:ext cx="8769531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u="sng" dirty="0">
                <a:solidFill>
                  <a:srgbClr val="002060"/>
                </a:solidFill>
              </a:rPr>
              <a:t>2. </a:t>
            </a:r>
            <a:r>
              <a:rPr lang="en-US" sz="2800" u="sng" dirty="0" err="1">
                <a:solidFill>
                  <a:srgbClr val="002060"/>
                </a:solidFill>
              </a:rPr>
              <a:t>Thonny</a:t>
            </a:r>
            <a:r>
              <a:rPr lang="en-US" sz="2800" u="sng" dirty="0">
                <a:solidFill>
                  <a:srgbClr val="002060"/>
                </a:solidFill>
              </a:rPr>
              <a:t> Python IDE</a:t>
            </a:r>
            <a:r>
              <a:rPr lang="en-US" sz="2800" dirty="0">
                <a:solidFill>
                  <a:srgbClr val="002060"/>
                </a:solidFill>
              </a:rPr>
              <a:t>: Flushing New ESP32S Firmware.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D5D7BE-ED76-754E-0642-FA295C409726}"/>
              </a:ext>
            </a:extLst>
          </p:cNvPr>
          <p:cNvSpPr txBox="1"/>
          <p:nvPr/>
        </p:nvSpPr>
        <p:spPr>
          <a:xfrm>
            <a:off x="60960" y="65485"/>
            <a:ext cx="11982994" cy="369332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MicroPython</a:t>
            </a:r>
            <a:r>
              <a:rPr lang="en-US" dirty="0">
                <a:solidFill>
                  <a:schemeClr val="bg1"/>
                </a:solidFill>
              </a:rPr>
              <a:t> + NodeMCU-ESP32S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8B7CB41-4741-A4ED-407C-EB0045BC4E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52975" y="41387"/>
            <a:ext cx="634522" cy="669356"/>
          </a:xfrm>
          <a:prstGeom prst="rect">
            <a:avLst/>
          </a:prstGeom>
        </p:spPr>
      </p:pic>
      <p:sp>
        <p:nvSpPr>
          <p:cNvPr id="13" name="Right Arrow 12">
            <a:extLst>
              <a:ext uri="{FF2B5EF4-FFF2-40B4-BE49-F238E27FC236}">
                <a16:creationId xmlns:a16="http://schemas.microsoft.com/office/drawing/2014/main" id="{38F30138-482D-2715-D869-17B1DB21B7D4}"/>
              </a:ext>
            </a:extLst>
          </p:cNvPr>
          <p:cNvSpPr/>
          <p:nvPr/>
        </p:nvSpPr>
        <p:spPr>
          <a:xfrm rot="10800000">
            <a:off x="6096000" y="4773428"/>
            <a:ext cx="627797" cy="446964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73CD26A-F876-00E3-A8BB-2335B20FA019}"/>
              </a:ext>
            </a:extLst>
          </p:cNvPr>
          <p:cNvSpPr txBox="1"/>
          <p:nvPr/>
        </p:nvSpPr>
        <p:spPr>
          <a:xfrm>
            <a:off x="8188657" y="1535013"/>
            <a:ext cx="3855297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002060"/>
                </a:solidFill>
                <a:latin typeface="Helvetica" pitchFamily="2" charset="0"/>
              </a:rPr>
              <a:t>Scripts that type at Shell, will respond immediately at ESP32.</a:t>
            </a:r>
          </a:p>
          <a:p>
            <a:pPr marL="285750" indent="-285750" algn="l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002060"/>
                </a:solidFill>
                <a:latin typeface="Helvetica" pitchFamily="2" charset="0"/>
              </a:rPr>
              <a:t>To stop click </a:t>
            </a:r>
            <a:r>
              <a:rPr lang="en-US" b="1" dirty="0">
                <a:solidFill>
                  <a:srgbClr val="FF0000"/>
                </a:solidFill>
                <a:latin typeface="Helvetica" pitchFamily="2" charset="0"/>
              </a:rPr>
              <a:t>Stop</a:t>
            </a:r>
            <a:r>
              <a:rPr lang="en-US" dirty="0">
                <a:solidFill>
                  <a:srgbClr val="002060"/>
                </a:solidFill>
                <a:latin typeface="Helvetica" pitchFamily="2" charset="0"/>
              </a:rPr>
              <a:t> button at the top.</a:t>
            </a:r>
          </a:p>
          <a:p>
            <a:pPr marL="285750" indent="-285750" algn="l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002060"/>
                </a:solidFill>
                <a:latin typeface="Helvetica" pitchFamily="2" charset="0"/>
              </a:rPr>
              <a:t>Click Run button to resume operation.</a:t>
            </a:r>
            <a:endParaRPr lang="en-US" dirty="0">
              <a:solidFill>
                <a:srgbClr val="FF0000"/>
              </a:solidFill>
              <a:latin typeface="Helvetica" pitchFamily="2" charset="0"/>
            </a:endParaRPr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F6C48246-71E1-5C91-0F69-28E873EE9A52}"/>
              </a:ext>
            </a:extLst>
          </p:cNvPr>
          <p:cNvSpPr/>
          <p:nvPr/>
        </p:nvSpPr>
        <p:spPr>
          <a:xfrm rot="10800000">
            <a:off x="2331492" y="1188505"/>
            <a:ext cx="627797" cy="446964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43517DA1-6F39-299A-0F2E-008583D1B245}"/>
              </a:ext>
            </a:extLst>
          </p:cNvPr>
          <p:cNvSpPr/>
          <p:nvPr/>
        </p:nvSpPr>
        <p:spPr>
          <a:xfrm rot="10800000">
            <a:off x="1050877" y="1188506"/>
            <a:ext cx="627797" cy="446964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4541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C1280C2-9490-2043-9F66-6507708A4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2C5D69-89DF-344F-96E3-E1C322024D51}" type="slidenum">
              <a:rPr lang="en-US" smtClean="0"/>
              <a:t>2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4F5DB6-8677-2CAE-EE91-0D3A4A8D7B6C}"/>
              </a:ext>
            </a:extLst>
          </p:cNvPr>
          <p:cNvSpPr txBox="1"/>
          <p:nvPr/>
        </p:nvSpPr>
        <p:spPr>
          <a:xfrm>
            <a:off x="663879" y="582067"/>
            <a:ext cx="10880399" cy="569386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2800" b="1" dirty="0">
                <a:solidFill>
                  <a:srgbClr val="002060"/>
                </a:solidFill>
              </a:rPr>
              <a:t>Theoretically:</a:t>
            </a:r>
            <a:endParaRPr lang="en-US" sz="2800" dirty="0">
              <a:solidFill>
                <a:srgbClr val="002060"/>
              </a:solidFill>
            </a:endParaRPr>
          </a:p>
          <a:p>
            <a:pPr algn="just"/>
            <a:r>
              <a:rPr lang="en-US" sz="2800" dirty="0">
                <a:solidFill>
                  <a:srgbClr val="FF0000"/>
                </a:solidFill>
              </a:rPr>
              <a:t>√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2800" dirty="0">
                <a:solidFill>
                  <a:srgbClr val="002060"/>
                </a:solidFill>
              </a:rPr>
              <a:t>To run Python code on an ESP32 microcontroller, you need to flash ESP32’s </a:t>
            </a:r>
            <a:r>
              <a:rPr lang="en-US" sz="2800" dirty="0" err="1">
                <a:solidFill>
                  <a:srgbClr val="002060"/>
                </a:solidFill>
              </a:rPr>
              <a:t>MicroPython</a:t>
            </a:r>
            <a:r>
              <a:rPr lang="en-US" sz="2800" dirty="0">
                <a:solidFill>
                  <a:srgbClr val="002060"/>
                </a:solidFill>
              </a:rPr>
              <a:t> firmware. </a:t>
            </a:r>
          </a:p>
          <a:p>
            <a:pPr algn="just"/>
            <a:endParaRPr lang="en-US" sz="2800" dirty="0">
              <a:solidFill>
                <a:srgbClr val="002060"/>
              </a:solidFill>
            </a:endParaRPr>
          </a:p>
          <a:p>
            <a:pPr algn="just"/>
            <a:r>
              <a:rPr lang="en-US" sz="2800" dirty="0">
                <a:solidFill>
                  <a:srgbClr val="FF0000"/>
                </a:solidFill>
              </a:rPr>
              <a:t>√ </a:t>
            </a:r>
            <a:r>
              <a:rPr lang="en-US" sz="2800" dirty="0" err="1">
                <a:solidFill>
                  <a:srgbClr val="002060"/>
                </a:solidFill>
              </a:rPr>
              <a:t>MicroPyton</a:t>
            </a:r>
            <a:r>
              <a:rPr lang="en-US" sz="2800" dirty="0">
                <a:solidFill>
                  <a:srgbClr val="002060"/>
                </a:solidFill>
              </a:rPr>
              <a:t> ports Python 3.x, designed to run on microcontrollers, small embedded systems and is tailored for resource-constrained environments like the ESP32.</a:t>
            </a:r>
          </a:p>
          <a:p>
            <a:pPr algn="just"/>
            <a:endParaRPr lang="en-US" sz="2800" dirty="0">
              <a:solidFill>
                <a:srgbClr val="002060"/>
              </a:solidFill>
            </a:endParaRPr>
          </a:p>
          <a:p>
            <a:pPr algn="just"/>
            <a:r>
              <a:rPr lang="en-US" sz="2800" dirty="0">
                <a:solidFill>
                  <a:srgbClr val="FF0000"/>
                </a:solidFill>
              </a:rPr>
              <a:t>√ </a:t>
            </a:r>
            <a:r>
              <a:rPr lang="en-US" sz="2800" dirty="0">
                <a:solidFill>
                  <a:srgbClr val="002060"/>
                </a:solidFill>
              </a:rPr>
              <a:t>Link to download ESP32’s </a:t>
            </a:r>
            <a:r>
              <a:rPr lang="en-US" sz="2800" dirty="0" err="1">
                <a:solidFill>
                  <a:srgbClr val="002060"/>
                </a:solidFill>
              </a:rPr>
              <a:t>MicroPython</a:t>
            </a:r>
            <a:r>
              <a:rPr lang="en-US" sz="2800" dirty="0">
                <a:solidFill>
                  <a:srgbClr val="002060"/>
                </a:solidFill>
              </a:rPr>
              <a:t> firmware:</a:t>
            </a:r>
          </a:p>
          <a:p>
            <a:pPr algn="just"/>
            <a:r>
              <a:rPr lang="en-US" sz="2800" dirty="0">
                <a:solidFill>
                  <a:srgbClr val="002060"/>
                </a:solidFill>
                <a:hlinkClick r:id="rId2"/>
              </a:rPr>
              <a:t>https://micropython.org/download/ESP32_GENERIC/</a:t>
            </a:r>
            <a:endParaRPr lang="en-US" sz="2800" dirty="0">
              <a:solidFill>
                <a:srgbClr val="002060"/>
              </a:solidFill>
            </a:endParaRPr>
          </a:p>
          <a:p>
            <a:pPr algn="just"/>
            <a:endParaRPr lang="en-US" sz="2800" dirty="0">
              <a:solidFill>
                <a:srgbClr val="002060"/>
              </a:solidFill>
            </a:endParaRPr>
          </a:p>
          <a:p>
            <a:pPr algn="just"/>
            <a:r>
              <a:rPr lang="en-US" sz="2800" dirty="0">
                <a:solidFill>
                  <a:srgbClr val="FF0000"/>
                </a:solidFill>
              </a:rPr>
              <a:t>√ </a:t>
            </a:r>
            <a:r>
              <a:rPr lang="en-US" sz="2800" dirty="0">
                <a:solidFill>
                  <a:srgbClr val="002060"/>
                </a:solidFill>
              </a:rPr>
              <a:t>Python IDE: </a:t>
            </a:r>
            <a:r>
              <a:rPr lang="en-US" sz="2800" dirty="0" err="1">
                <a:solidFill>
                  <a:srgbClr val="002060"/>
                </a:solidFill>
              </a:rPr>
              <a:t>Thonny</a:t>
            </a:r>
            <a:r>
              <a:rPr lang="en-US" sz="2800" dirty="0">
                <a:solidFill>
                  <a:srgbClr val="002060"/>
                </a:solidFill>
              </a:rPr>
              <a:t> IDE</a:t>
            </a:r>
          </a:p>
          <a:p>
            <a:pPr algn="just"/>
            <a:r>
              <a:rPr lang="en-US" sz="2800" dirty="0">
                <a:solidFill>
                  <a:srgbClr val="002060"/>
                </a:solidFill>
                <a:hlinkClick r:id="rId3"/>
              </a:rPr>
              <a:t>https://thonny.org/</a:t>
            </a:r>
            <a:endParaRPr lang="en-US" sz="2800" dirty="0">
              <a:solidFill>
                <a:srgbClr val="00206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FD7BAB-63DF-C548-9081-EDDB12FC6479}"/>
              </a:ext>
            </a:extLst>
          </p:cNvPr>
          <p:cNvSpPr txBox="1"/>
          <p:nvPr/>
        </p:nvSpPr>
        <p:spPr>
          <a:xfrm>
            <a:off x="0" y="6636206"/>
            <a:ext cx="1220815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solidFill>
                  <a:schemeClr val="bg1"/>
                </a:solidFill>
                <a:highlight>
                  <a:srgbClr val="FF0000"/>
                </a:highlight>
              </a:rPr>
              <a:t>Rev01</a:t>
            </a:r>
            <a:r>
              <a:rPr lang="en-US" sz="900" dirty="0">
                <a:solidFill>
                  <a:srgbClr val="002060"/>
                </a:solidFill>
              </a:rPr>
              <a:t> Sept2023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2B7446-9311-011F-DEC3-34260CDF7C5D}"/>
              </a:ext>
            </a:extLst>
          </p:cNvPr>
          <p:cNvSpPr txBox="1"/>
          <p:nvPr/>
        </p:nvSpPr>
        <p:spPr>
          <a:xfrm>
            <a:off x="60960" y="65485"/>
            <a:ext cx="11982994" cy="369332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MicroPython</a:t>
            </a:r>
            <a:r>
              <a:rPr lang="en-US" dirty="0">
                <a:solidFill>
                  <a:schemeClr val="bg1"/>
                </a:solidFill>
              </a:rPr>
              <a:t> + NodeMCU-ESP32S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ADBD37-C51E-C053-93C2-002E9CB43D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52975" y="41387"/>
            <a:ext cx="634522" cy="669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6863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C1280C2-9490-2043-9F66-6507708A4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2C5D69-89DF-344F-96E3-E1C322024D51}" type="slidenum">
              <a:rPr lang="en-US" smtClean="0"/>
              <a:t>20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EEC4203-9414-39D9-B733-68A7E9C6AC94}"/>
              </a:ext>
            </a:extLst>
          </p:cNvPr>
          <p:cNvSpPr txBox="1"/>
          <p:nvPr/>
        </p:nvSpPr>
        <p:spPr>
          <a:xfrm>
            <a:off x="0" y="6636206"/>
            <a:ext cx="1220815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solidFill>
                  <a:schemeClr val="bg1"/>
                </a:solidFill>
                <a:highlight>
                  <a:srgbClr val="FF0000"/>
                </a:highlight>
              </a:rPr>
              <a:t>Rev01</a:t>
            </a:r>
            <a:r>
              <a:rPr lang="en-US" sz="900" dirty="0">
                <a:solidFill>
                  <a:srgbClr val="002060"/>
                </a:solidFill>
              </a:rPr>
              <a:t> Sept2023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059341B-A7EB-1DF8-35CB-F9E19CB4FC2E}"/>
              </a:ext>
            </a:extLst>
          </p:cNvPr>
          <p:cNvSpPr txBox="1"/>
          <p:nvPr/>
        </p:nvSpPr>
        <p:spPr>
          <a:xfrm>
            <a:off x="507455" y="1365151"/>
            <a:ext cx="544222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dirty="0">
                <a:solidFill>
                  <a:srgbClr val="002060"/>
                </a:solidFill>
                <a:latin typeface="Helvetica" pitchFamily="2" charset="0"/>
              </a:rPr>
              <a:t>import machine</a:t>
            </a:r>
          </a:p>
          <a:p>
            <a:pPr algn="l"/>
            <a:r>
              <a:rPr lang="en-US" b="1" dirty="0">
                <a:solidFill>
                  <a:srgbClr val="002060"/>
                </a:solidFill>
                <a:latin typeface="Helvetica" pitchFamily="2" charset="0"/>
              </a:rPr>
              <a:t>led = </a:t>
            </a:r>
            <a:r>
              <a:rPr lang="en-US" b="1" dirty="0" err="1">
                <a:solidFill>
                  <a:srgbClr val="002060"/>
                </a:solidFill>
                <a:latin typeface="Helvetica" pitchFamily="2" charset="0"/>
              </a:rPr>
              <a:t>machine.Pin</a:t>
            </a:r>
            <a:r>
              <a:rPr lang="en-US" b="1" dirty="0">
                <a:solidFill>
                  <a:srgbClr val="002060"/>
                </a:solidFill>
                <a:latin typeface="Helvetica" pitchFamily="2" charset="0"/>
              </a:rPr>
              <a:t>(2, </a:t>
            </a:r>
            <a:r>
              <a:rPr lang="en-US" b="1" dirty="0" err="1">
                <a:solidFill>
                  <a:srgbClr val="002060"/>
                </a:solidFill>
                <a:latin typeface="Helvetica" pitchFamily="2" charset="0"/>
              </a:rPr>
              <a:t>machine.Pin.OUT</a:t>
            </a:r>
            <a:r>
              <a:rPr lang="en-US" b="1" dirty="0">
                <a:solidFill>
                  <a:srgbClr val="002060"/>
                </a:solidFill>
                <a:latin typeface="Helvetica" pitchFamily="2" charset="0"/>
              </a:rPr>
              <a:t>)</a:t>
            </a:r>
          </a:p>
          <a:p>
            <a:pPr algn="l"/>
            <a:r>
              <a:rPr lang="en-US" b="1" dirty="0" err="1">
                <a:solidFill>
                  <a:srgbClr val="002060"/>
                </a:solidFill>
                <a:latin typeface="Helvetica" pitchFamily="2" charset="0"/>
              </a:rPr>
              <a:t>led.on</a:t>
            </a:r>
            <a:r>
              <a:rPr lang="en-US" b="1" dirty="0">
                <a:solidFill>
                  <a:srgbClr val="002060"/>
                </a:solidFill>
                <a:latin typeface="Helvetica" pitchFamily="2" charset="0"/>
              </a:rPr>
              <a:t>()</a:t>
            </a:r>
          </a:p>
          <a:p>
            <a:pPr algn="l"/>
            <a:r>
              <a:rPr lang="en-US" b="1" dirty="0" err="1">
                <a:solidFill>
                  <a:srgbClr val="002060"/>
                </a:solidFill>
                <a:latin typeface="Helvetica" pitchFamily="2" charset="0"/>
              </a:rPr>
              <a:t>led.off</a:t>
            </a:r>
            <a:r>
              <a:rPr lang="en-US" b="1" dirty="0">
                <a:solidFill>
                  <a:srgbClr val="002060"/>
                </a:solidFill>
                <a:latin typeface="Helvetica" pitchFamily="2" charset="0"/>
              </a:rPr>
              <a:t>()</a:t>
            </a:r>
          </a:p>
          <a:p>
            <a:pPr algn="l"/>
            <a:r>
              <a:rPr lang="en-US" b="1" dirty="0" err="1">
                <a:solidFill>
                  <a:srgbClr val="002060"/>
                </a:solidFill>
                <a:latin typeface="Helvetica" pitchFamily="2" charset="0"/>
              </a:rPr>
              <a:t>led.value</a:t>
            </a:r>
            <a:r>
              <a:rPr lang="en-US" b="1" dirty="0">
                <a:solidFill>
                  <a:srgbClr val="002060"/>
                </a:solidFill>
                <a:latin typeface="Helvetica" pitchFamily="2" charset="0"/>
              </a:rPr>
              <a:t>(1)</a:t>
            </a:r>
          </a:p>
          <a:p>
            <a:pPr algn="l"/>
            <a:r>
              <a:rPr lang="en-US" b="1" dirty="0" err="1">
                <a:solidFill>
                  <a:srgbClr val="002060"/>
                </a:solidFill>
                <a:latin typeface="Helvetica" pitchFamily="2" charset="0"/>
              </a:rPr>
              <a:t>led.value</a:t>
            </a:r>
            <a:r>
              <a:rPr lang="en-US" b="1" dirty="0">
                <a:solidFill>
                  <a:srgbClr val="002060"/>
                </a:solidFill>
                <a:latin typeface="Helvetica" pitchFamily="2" charset="0"/>
              </a:rPr>
              <a:t>(0)</a:t>
            </a:r>
          </a:p>
          <a:p>
            <a:pPr algn="l"/>
            <a:r>
              <a:rPr lang="en-US" b="1" dirty="0" err="1">
                <a:solidFill>
                  <a:srgbClr val="002060"/>
                </a:solidFill>
                <a:latin typeface="Helvetica" pitchFamily="2" charset="0"/>
              </a:rPr>
              <a:t>led.value</a:t>
            </a:r>
            <a:r>
              <a:rPr lang="en-US" b="1" dirty="0">
                <a:solidFill>
                  <a:srgbClr val="002060"/>
                </a:solidFill>
                <a:latin typeface="Helvetica" pitchFamily="2" charset="0"/>
              </a:rPr>
              <a:t>(true)</a:t>
            </a:r>
          </a:p>
          <a:p>
            <a:pPr algn="l"/>
            <a:r>
              <a:rPr lang="en-US" b="1" dirty="0" err="1">
                <a:solidFill>
                  <a:srgbClr val="002060"/>
                </a:solidFill>
                <a:latin typeface="Helvetica" pitchFamily="2" charset="0"/>
              </a:rPr>
              <a:t>led.value</a:t>
            </a:r>
            <a:r>
              <a:rPr lang="en-US" b="1" dirty="0">
                <a:solidFill>
                  <a:srgbClr val="002060"/>
                </a:solidFill>
                <a:latin typeface="Helvetica" pitchFamily="2" charset="0"/>
              </a:rPr>
              <a:t>(false)</a:t>
            </a:r>
            <a:endParaRPr lang="en-US" b="1" dirty="0">
              <a:solidFill>
                <a:srgbClr val="FF0000"/>
              </a:solidFill>
              <a:latin typeface="Helvetica" pitchFamily="2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46BCAA9-12A5-6F66-65DF-19572884C7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0191" y="4133532"/>
            <a:ext cx="7772400" cy="194564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7D90FF2-E71A-F6E4-4774-F6EE50ABA0E8}"/>
              </a:ext>
            </a:extLst>
          </p:cNvPr>
          <p:cNvSpPr txBox="1"/>
          <p:nvPr/>
        </p:nvSpPr>
        <p:spPr>
          <a:xfrm>
            <a:off x="60960" y="458915"/>
            <a:ext cx="8769531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u="sng" dirty="0">
                <a:solidFill>
                  <a:srgbClr val="002060"/>
                </a:solidFill>
              </a:rPr>
              <a:t>2. </a:t>
            </a:r>
            <a:r>
              <a:rPr lang="en-US" sz="2800" u="sng" dirty="0" err="1">
                <a:solidFill>
                  <a:srgbClr val="002060"/>
                </a:solidFill>
              </a:rPr>
              <a:t>Thonny</a:t>
            </a:r>
            <a:r>
              <a:rPr lang="en-US" sz="2800" u="sng" dirty="0">
                <a:solidFill>
                  <a:srgbClr val="002060"/>
                </a:solidFill>
              </a:rPr>
              <a:t> Python IDE</a:t>
            </a:r>
            <a:r>
              <a:rPr lang="en-US" sz="2800" dirty="0">
                <a:solidFill>
                  <a:srgbClr val="002060"/>
                </a:solidFill>
              </a:rPr>
              <a:t>: Point to </a:t>
            </a:r>
            <a:r>
              <a:rPr lang="en-US" sz="2800" b="1" dirty="0">
                <a:solidFill>
                  <a:srgbClr val="002060"/>
                </a:solidFill>
              </a:rPr>
              <a:t>Shell</a:t>
            </a:r>
            <a:r>
              <a:rPr lang="en-US" sz="2800" dirty="0">
                <a:solidFill>
                  <a:srgbClr val="002060"/>
                </a:solidFill>
              </a:rPr>
              <a:t> tab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A00F780-10E7-E9C9-68BE-27CC5B2F16D6}"/>
              </a:ext>
            </a:extLst>
          </p:cNvPr>
          <p:cNvSpPr txBox="1"/>
          <p:nvPr/>
        </p:nvSpPr>
        <p:spPr>
          <a:xfrm>
            <a:off x="6601733" y="1535013"/>
            <a:ext cx="544222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002060"/>
                </a:solidFill>
                <a:latin typeface="Helvetica" pitchFamily="2" charset="0"/>
              </a:rPr>
              <a:t>Type the Python script line by line &amp; press enter.</a:t>
            </a:r>
          </a:p>
          <a:p>
            <a:pPr marL="285750" indent="-285750" algn="l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002060"/>
                </a:solidFill>
                <a:latin typeface="Helvetica" pitchFamily="2" charset="0"/>
              </a:rPr>
              <a:t>Please refer to ESP32S &amp; observe the output .</a:t>
            </a:r>
            <a:endParaRPr lang="en-US" b="1" dirty="0">
              <a:solidFill>
                <a:srgbClr val="FF0000"/>
              </a:solidFill>
              <a:latin typeface="Helvetica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CD177B9-285B-C4A1-0A88-183D84DDD5C2}"/>
              </a:ext>
            </a:extLst>
          </p:cNvPr>
          <p:cNvSpPr txBox="1"/>
          <p:nvPr/>
        </p:nvSpPr>
        <p:spPr>
          <a:xfrm>
            <a:off x="60960" y="65485"/>
            <a:ext cx="11982994" cy="369332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MicroPython</a:t>
            </a:r>
            <a:r>
              <a:rPr lang="en-US" dirty="0">
                <a:solidFill>
                  <a:schemeClr val="bg1"/>
                </a:solidFill>
              </a:rPr>
              <a:t> + NodeMCU-ESP32S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D13FD8F-52BB-7F83-CA5E-7B3D2DDF49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52975" y="41387"/>
            <a:ext cx="634522" cy="669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892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C1280C2-9490-2043-9F66-6507708A4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2C5D69-89DF-344F-96E3-E1C322024D51}" type="slidenum">
              <a:rPr lang="en-US" smtClean="0"/>
              <a:t>21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EEC4203-9414-39D9-B733-68A7E9C6AC94}"/>
              </a:ext>
            </a:extLst>
          </p:cNvPr>
          <p:cNvSpPr txBox="1"/>
          <p:nvPr/>
        </p:nvSpPr>
        <p:spPr>
          <a:xfrm>
            <a:off x="0" y="6636206"/>
            <a:ext cx="1220815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solidFill>
                  <a:schemeClr val="bg1"/>
                </a:solidFill>
                <a:highlight>
                  <a:srgbClr val="FF0000"/>
                </a:highlight>
              </a:rPr>
              <a:t>Rev01</a:t>
            </a:r>
            <a:r>
              <a:rPr lang="en-US" sz="900" dirty="0">
                <a:solidFill>
                  <a:srgbClr val="002060"/>
                </a:solidFill>
              </a:rPr>
              <a:t> Sept2023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2998CA6-2565-AD24-E91E-5956E58150F7}"/>
              </a:ext>
            </a:extLst>
          </p:cNvPr>
          <p:cNvSpPr txBox="1"/>
          <p:nvPr/>
        </p:nvSpPr>
        <p:spPr>
          <a:xfrm>
            <a:off x="60960" y="1021049"/>
            <a:ext cx="544222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dirty="0">
                <a:solidFill>
                  <a:srgbClr val="002060"/>
                </a:solidFill>
                <a:latin typeface="Helvetica" pitchFamily="2" charset="0"/>
              </a:rPr>
              <a:t>import machine</a:t>
            </a:r>
          </a:p>
          <a:p>
            <a:pPr algn="l"/>
            <a:r>
              <a:rPr lang="en-US" b="1" dirty="0">
                <a:solidFill>
                  <a:srgbClr val="002060"/>
                </a:solidFill>
                <a:latin typeface="Helvetica" pitchFamily="2" charset="0"/>
              </a:rPr>
              <a:t>led = </a:t>
            </a:r>
            <a:r>
              <a:rPr lang="en-US" b="1" dirty="0" err="1">
                <a:solidFill>
                  <a:srgbClr val="002060"/>
                </a:solidFill>
                <a:latin typeface="Helvetica" pitchFamily="2" charset="0"/>
              </a:rPr>
              <a:t>machine.Pin</a:t>
            </a:r>
            <a:r>
              <a:rPr lang="en-US" b="1" dirty="0">
                <a:solidFill>
                  <a:srgbClr val="002060"/>
                </a:solidFill>
                <a:latin typeface="Helvetica" pitchFamily="2" charset="0"/>
              </a:rPr>
              <a:t>(2, </a:t>
            </a:r>
            <a:r>
              <a:rPr lang="en-US" b="1" dirty="0" err="1">
                <a:solidFill>
                  <a:srgbClr val="002060"/>
                </a:solidFill>
                <a:latin typeface="Helvetica" pitchFamily="2" charset="0"/>
              </a:rPr>
              <a:t>machine.Pin.OUT</a:t>
            </a:r>
            <a:r>
              <a:rPr lang="en-US" b="1" dirty="0">
                <a:solidFill>
                  <a:srgbClr val="002060"/>
                </a:solidFill>
                <a:latin typeface="Helvetica" pitchFamily="2" charset="0"/>
              </a:rPr>
              <a:t>)</a:t>
            </a:r>
          </a:p>
          <a:p>
            <a:pPr algn="l"/>
            <a:r>
              <a:rPr lang="en-US" b="1" dirty="0">
                <a:solidFill>
                  <a:srgbClr val="002060"/>
                </a:solidFill>
                <a:latin typeface="Helvetica" pitchFamily="2" charset="0"/>
              </a:rPr>
              <a:t>import time</a:t>
            </a:r>
          </a:p>
          <a:p>
            <a:pPr algn="l"/>
            <a:r>
              <a:rPr lang="en-US" b="1" dirty="0">
                <a:solidFill>
                  <a:srgbClr val="002060"/>
                </a:solidFill>
                <a:latin typeface="Helvetica" pitchFamily="2" charset="0"/>
              </a:rPr>
              <a:t>while True:</a:t>
            </a:r>
          </a:p>
          <a:p>
            <a:pPr algn="l"/>
            <a:r>
              <a:rPr lang="en-US" b="1" dirty="0">
                <a:solidFill>
                  <a:srgbClr val="002060"/>
                </a:solidFill>
                <a:latin typeface="Helvetica" pitchFamily="2" charset="0"/>
              </a:rPr>
              <a:t>     </a:t>
            </a:r>
            <a:r>
              <a:rPr lang="en-US" b="1" dirty="0" err="1">
                <a:solidFill>
                  <a:srgbClr val="002060"/>
                </a:solidFill>
                <a:latin typeface="Helvetica" pitchFamily="2" charset="0"/>
              </a:rPr>
              <a:t>led.on</a:t>
            </a:r>
            <a:r>
              <a:rPr lang="en-US" b="1" dirty="0">
                <a:solidFill>
                  <a:srgbClr val="002060"/>
                </a:solidFill>
                <a:latin typeface="Helvetica" pitchFamily="2" charset="0"/>
              </a:rPr>
              <a:t>()</a:t>
            </a:r>
          </a:p>
          <a:p>
            <a:pPr algn="l"/>
            <a:r>
              <a:rPr lang="en-US" b="1" dirty="0">
                <a:solidFill>
                  <a:srgbClr val="002060"/>
                </a:solidFill>
                <a:latin typeface="Helvetica" pitchFamily="2" charset="0"/>
              </a:rPr>
              <a:t>     </a:t>
            </a:r>
            <a:r>
              <a:rPr lang="en-US" b="1" dirty="0" err="1">
                <a:solidFill>
                  <a:srgbClr val="002060"/>
                </a:solidFill>
                <a:latin typeface="Helvetica" pitchFamily="2" charset="0"/>
              </a:rPr>
              <a:t>time.sleep</a:t>
            </a:r>
            <a:r>
              <a:rPr lang="en-US" b="1" dirty="0">
                <a:solidFill>
                  <a:srgbClr val="002060"/>
                </a:solidFill>
                <a:latin typeface="Helvetica" pitchFamily="2" charset="0"/>
              </a:rPr>
              <a:t>(0.5)</a:t>
            </a:r>
          </a:p>
          <a:p>
            <a:pPr algn="l"/>
            <a:r>
              <a:rPr lang="en-US" b="1" dirty="0">
                <a:solidFill>
                  <a:srgbClr val="002060"/>
                </a:solidFill>
                <a:latin typeface="Helvetica" pitchFamily="2" charset="0"/>
              </a:rPr>
              <a:t>     </a:t>
            </a:r>
            <a:r>
              <a:rPr lang="en-US" b="1" dirty="0" err="1">
                <a:solidFill>
                  <a:srgbClr val="002060"/>
                </a:solidFill>
                <a:latin typeface="Helvetica" pitchFamily="2" charset="0"/>
              </a:rPr>
              <a:t>led.off</a:t>
            </a:r>
            <a:r>
              <a:rPr lang="en-US" b="1" dirty="0">
                <a:solidFill>
                  <a:srgbClr val="002060"/>
                </a:solidFill>
                <a:latin typeface="Helvetica" pitchFamily="2" charset="0"/>
              </a:rPr>
              <a:t>()</a:t>
            </a:r>
          </a:p>
          <a:p>
            <a:pPr algn="l"/>
            <a:r>
              <a:rPr lang="en-US" b="1" dirty="0">
                <a:solidFill>
                  <a:srgbClr val="002060"/>
                </a:solidFill>
                <a:latin typeface="Helvetica" pitchFamily="2" charset="0"/>
              </a:rPr>
              <a:t>     </a:t>
            </a:r>
            <a:r>
              <a:rPr lang="en-US" b="1" dirty="0" err="1">
                <a:solidFill>
                  <a:srgbClr val="002060"/>
                </a:solidFill>
                <a:latin typeface="Helvetica" pitchFamily="2" charset="0"/>
              </a:rPr>
              <a:t>time.sleep</a:t>
            </a:r>
            <a:r>
              <a:rPr lang="en-US" b="1" dirty="0">
                <a:solidFill>
                  <a:srgbClr val="002060"/>
                </a:solidFill>
                <a:latin typeface="Helvetica" pitchFamily="2" charset="0"/>
              </a:rPr>
              <a:t>(0.5)</a:t>
            </a:r>
            <a:endParaRPr lang="en-US" b="1" dirty="0">
              <a:solidFill>
                <a:srgbClr val="FF0000"/>
              </a:solidFill>
              <a:latin typeface="Helvetica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54A3BE-CFC2-7960-3665-97D43CCC97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0855" y="2351819"/>
            <a:ext cx="7189592" cy="427726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268FFC1-C8E7-10B7-BF96-DC991AA6BB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671" y="4694164"/>
            <a:ext cx="3543300" cy="3683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92FF503-A8E3-BFC8-6809-F69A3E73ED29}"/>
              </a:ext>
            </a:extLst>
          </p:cNvPr>
          <p:cNvSpPr txBox="1"/>
          <p:nvPr/>
        </p:nvSpPr>
        <p:spPr>
          <a:xfrm>
            <a:off x="142701" y="4305786"/>
            <a:ext cx="613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New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DC4473-DFA7-454B-7E58-0F7E825CC93D}"/>
              </a:ext>
            </a:extLst>
          </p:cNvPr>
          <p:cNvSpPr txBox="1"/>
          <p:nvPr/>
        </p:nvSpPr>
        <p:spPr>
          <a:xfrm>
            <a:off x="453297" y="5041831"/>
            <a:ext cx="696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Open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99EF3C-1784-9D7E-D62B-E184E7BF9C43}"/>
              </a:ext>
            </a:extLst>
          </p:cNvPr>
          <p:cNvSpPr txBox="1"/>
          <p:nvPr/>
        </p:nvSpPr>
        <p:spPr>
          <a:xfrm>
            <a:off x="1318437" y="4369750"/>
            <a:ext cx="1908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Run Current Script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75926B6-615C-F081-724D-81E852ED90D7}"/>
              </a:ext>
            </a:extLst>
          </p:cNvPr>
          <p:cNvSpPr txBox="1"/>
          <p:nvPr/>
        </p:nvSpPr>
        <p:spPr>
          <a:xfrm>
            <a:off x="3072809" y="5081510"/>
            <a:ext cx="1469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Stop / Restart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9998FE2-45EF-4BA1-6379-7BF4154140C7}"/>
              </a:ext>
            </a:extLst>
          </p:cNvPr>
          <p:cNvSpPr txBox="1"/>
          <p:nvPr/>
        </p:nvSpPr>
        <p:spPr>
          <a:xfrm>
            <a:off x="60960" y="65485"/>
            <a:ext cx="11982994" cy="369332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MicroPython</a:t>
            </a:r>
            <a:r>
              <a:rPr lang="en-US" dirty="0">
                <a:solidFill>
                  <a:schemeClr val="bg1"/>
                </a:solidFill>
              </a:rPr>
              <a:t> + NodeMCU-ESP32S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41D16AB-E539-4F70-096E-BF2B280265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52975" y="41387"/>
            <a:ext cx="634522" cy="66935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9D9F1C5-DF2D-89F9-7F74-67DF9F1C92B6}"/>
              </a:ext>
            </a:extLst>
          </p:cNvPr>
          <p:cNvSpPr txBox="1"/>
          <p:nvPr/>
        </p:nvSpPr>
        <p:spPr>
          <a:xfrm>
            <a:off x="60960" y="458915"/>
            <a:ext cx="8769531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u="sng" dirty="0">
                <a:solidFill>
                  <a:srgbClr val="002060"/>
                </a:solidFill>
              </a:rPr>
              <a:t>2. </a:t>
            </a:r>
            <a:r>
              <a:rPr lang="en-US" sz="2800" u="sng" dirty="0" err="1">
                <a:solidFill>
                  <a:srgbClr val="002060"/>
                </a:solidFill>
              </a:rPr>
              <a:t>Thonny</a:t>
            </a:r>
            <a:r>
              <a:rPr lang="en-US" sz="2800" u="sng" dirty="0">
                <a:solidFill>
                  <a:srgbClr val="002060"/>
                </a:solidFill>
              </a:rPr>
              <a:t> Python IDE</a:t>
            </a:r>
            <a:r>
              <a:rPr lang="en-US" sz="2800" dirty="0">
                <a:solidFill>
                  <a:srgbClr val="002060"/>
                </a:solidFill>
              </a:rPr>
              <a:t>: Point to </a:t>
            </a:r>
            <a:r>
              <a:rPr lang="en-US" sz="2800" b="1" dirty="0">
                <a:solidFill>
                  <a:srgbClr val="002060"/>
                </a:solidFill>
              </a:rPr>
              <a:t>Shell</a:t>
            </a:r>
            <a:r>
              <a:rPr lang="en-US" sz="2800" dirty="0">
                <a:solidFill>
                  <a:srgbClr val="002060"/>
                </a:solidFill>
              </a:rPr>
              <a:t> Tab or </a:t>
            </a:r>
            <a:r>
              <a:rPr lang="en-US" sz="2800" b="1" dirty="0">
                <a:solidFill>
                  <a:srgbClr val="FF0000"/>
                </a:solidFill>
              </a:rPr>
              <a:t>A</a:t>
            </a:r>
            <a:r>
              <a:rPr lang="en-US" sz="2800" dirty="0">
                <a:solidFill>
                  <a:srgbClr val="002060"/>
                </a:solidFill>
              </a:rPr>
              <a:t> Tab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B7C072D-70C7-61A7-C2BF-C6508437242B}"/>
              </a:ext>
            </a:extLst>
          </p:cNvPr>
          <p:cNvSpPr txBox="1"/>
          <p:nvPr/>
        </p:nvSpPr>
        <p:spPr>
          <a:xfrm>
            <a:off x="6601733" y="1535013"/>
            <a:ext cx="54422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002060"/>
                </a:solidFill>
                <a:latin typeface="Helvetica" pitchFamily="2" charset="0"/>
              </a:rPr>
              <a:t>Type at </a:t>
            </a:r>
            <a:r>
              <a:rPr lang="en-US" b="1" dirty="0">
                <a:solidFill>
                  <a:srgbClr val="FF0000"/>
                </a:solidFill>
                <a:latin typeface="Helvetica" pitchFamily="2" charset="0"/>
              </a:rPr>
              <a:t>A</a:t>
            </a:r>
            <a:r>
              <a:rPr lang="en-US" dirty="0">
                <a:solidFill>
                  <a:srgbClr val="002060"/>
                </a:solidFill>
                <a:latin typeface="Helvetica" pitchFamily="2" charset="0"/>
              </a:rPr>
              <a:t> if you wish to save the file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8FE5054-6F0D-6497-6DD2-05A7F0389BF8}"/>
              </a:ext>
            </a:extLst>
          </p:cNvPr>
          <p:cNvSpPr txBox="1"/>
          <p:nvPr/>
        </p:nvSpPr>
        <p:spPr>
          <a:xfrm>
            <a:off x="7845202" y="3478087"/>
            <a:ext cx="55440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FF0000"/>
                </a:solidFill>
                <a:latin typeface="Helvetica" pitchFamily="2" charset="0"/>
              </a:rPr>
              <a:t>A</a:t>
            </a:r>
            <a:endParaRPr lang="en-US" sz="3600" dirty="0"/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7A1039E3-384C-9C8A-C1C9-6E266EF0590B}"/>
              </a:ext>
            </a:extLst>
          </p:cNvPr>
          <p:cNvSpPr/>
          <p:nvPr/>
        </p:nvSpPr>
        <p:spPr>
          <a:xfrm rot="10800000">
            <a:off x="9137494" y="3373743"/>
            <a:ext cx="627797" cy="446964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4599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C1280C2-9490-2043-9F66-6507708A4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2C5D69-89DF-344F-96E3-E1C322024D51}" type="slidenum">
              <a:rPr lang="en-US" smtClean="0"/>
              <a:t>22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EEC4203-9414-39D9-B733-68A7E9C6AC94}"/>
              </a:ext>
            </a:extLst>
          </p:cNvPr>
          <p:cNvSpPr txBox="1"/>
          <p:nvPr/>
        </p:nvSpPr>
        <p:spPr>
          <a:xfrm>
            <a:off x="0" y="6636206"/>
            <a:ext cx="1220815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solidFill>
                  <a:schemeClr val="bg1"/>
                </a:solidFill>
                <a:highlight>
                  <a:srgbClr val="FF0000"/>
                </a:highlight>
              </a:rPr>
              <a:t>Rev01</a:t>
            </a:r>
            <a:r>
              <a:rPr lang="en-US" sz="900" dirty="0">
                <a:solidFill>
                  <a:srgbClr val="002060"/>
                </a:solidFill>
              </a:rPr>
              <a:t> Sept2023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91EC44F-A0DA-1C80-1F39-BDA026D2EB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3808" y="3670040"/>
            <a:ext cx="6582606" cy="292374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B55E31-2FF8-C99C-45A0-20EE9BBC5B70}"/>
              </a:ext>
            </a:extLst>
          </p:cNvPr>
          <p:cNvSpPr txBox="1"/>
          <p:nvPr/>
        </p:nvSpPr>
        <p:spPr>
          <a:xfrm>
            <a:off x="60960" y="65485"/>
            <a:ext cx="11982994" cy="369332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MicroPython</a:t>
            </a:r>
            <a:r>
              <a:rPr lang="en-US" dirty="0">
                <a:solidFill>
                  <a:schemeClr val="bg1"/>
                </a:solidFill>
              </a:rPr>
              <a:t> + NodeMCU-ESP32S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F0A2C4C-A263-1572-164B-08C501B4A4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52975" y="41387"/>
            <a:ext cx="634522" cy="66935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B97CE03-7B81-094E-6784-941A728719BE}"/>
              </a:ext>
            </a:extLst>
          </p:cNvPr>
          <p:cNvSpPr txBox="1"/>
          <p:nvPr/>
        </p:nvSpPr>
        <p:spPr>
          <a:xfrm>
            <a:off x="60960" y="458915"/>
            <a:ext cx="8769531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u="sng" dirty="0">
                <a:solidFill>
                  <a:srgbClr val="002060"/>
                </a:solidFill>
              </a:rPr>
              <a:t>2. </a:t>
            </a:r>
            <a:r>
              <a:rPr lang="en-US" sz="2800" u="sng" dirty="0" err="1">
                <a:solidFill>
                  <a:srgbClr val="002060"/>
                </a:solidFill>
              </a:rPr>
              <a:t>Thonny</a:t>
            </a:r>
            <a:r>
              <a:rPr lang="en-US" sz="2800" u="sng" dirty="0">
                <a:solidFill>
                  <a:srgbClr val="002060"/>
                </a:solidFill>
              </a:rPr>
              <a:t> Python IDE</a:t>
            </a:r>
            <a:r>
              <a:rPr lang="en-US" sz="2800" dirty="0">
                <a:solidFill>
                  <a:srgbClr val="002060"/>
                </a:solidFill>
              </a:rPr>
              <a:t>: Saving Your Works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70AF7E-36C3-A62A-8C50-F7929B121D64}"/>
              </a:ext>
            </a:extLst>
          </p:cNvPr>
          <p:cNvSpPr txBox="1"/>
          <p:nvPr/>
        </p:nvSpPr>
        <p:spPr>
          <a:xfrm>
            <a:off x="4039738" y="2047149"/>
            <a:ext cx="620074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002060"/>
                </a:solidFill>
                <a:latin typeface="Helvetica" pitchFamily="2" charset="0"/>
              </a:rPr>
              <a:t>You have two options to save your file: This computer or </a:t>
            </a:r>
            <a:r>
              <a:rPr lang="en-US" dirty="0" err="1">
                <a:solidFill>
                  <a:srgbClr val="002060"/>
                </a:solidFill>
                <a:latin typeface="Helvetica" pitchFamily="2" charset="0"/>
              </a:rPr>
              <a:t>MicroPython</a:t>
            </a:r>
            <a:r>
              <a:rPr lang="en-US" dirty="0">
                <a:solidFill>
                  <a:srgbClr val="002060"/>
                </a:solidFill>
                <a:latin typeface="Helvetica" pitchFamily="2" charset="0"/>
              </a:rPr>
              <a:t> device. </a:t>
            </a:r>
          </a:p>
          <a:p>
            <a:pPr marL="285750" indent="-285750" algn="l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002060"/>
                </a:solidFill>
                <a:latin typeface="Helvetica" pitchFamily="2" charset="0"/>
              </a:rPr>
              <a:t>Name you file as</a:t>
            </a:r>
            <a:r>
              <a:rPr lang="en-US" b="1" dirty="0">
                <a:solidFill>
                  <a:srgbClr val="FF0000"/>
                </a:solidFill>
                <a:latin typeface="Helvetica" pitchFamily="2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Helvetica" pitchFamily="2" charset="0"/>
              </a:rPr>
              <a:t>main.py</a:t>
            </a:r>
            <a:r>
              <a:rPr lang="en-US" dirty="0">
                <a:solidFill>
                  <a:srgbClr val="002060"/>
                </a:solidFill>
                <a:latin typeface="Helvetica" pitchFamily="2" charset="0"/>
              </a:rPr>
              <a:t> if you wish to save into </a:t>
            </a:r>
            <a:r>
              <a:rPr lang="en-US" dirty="0" err="1">
                <a:solidFill>
                  <a:srgbClr val="002060"/>
                </a:solidFill>
                <a:latin typeface="Helvetica" pitchFamily="2" charset="0"/>
              </a:rPr>
              <a:t>MicroPython</a:t>
            </a:r>
            <a:r>
              <a:rPr lang="en-US" dirty="0">
                <a:solidFill>
                  <a:srgbClr val="002060"/>
                </a:solidFill>
                <a:latin typeface="Helvetica" pitchFamily="2" charset="0"/>
              </a:rPr>
              <a:t> board &amp; any name if you wish to save into your drive.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6988B56-3283-037C-812E-F897C2823F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3512" y="1879668"/>
            <a:ext cx="2172617" cy="1527840"/>
          </a:xfrm>
          <a:prstGeom prst="rect">
            <a:avLst/>
          </a:prstGeom>
        </p:spPr>
      </p:pic>
      <p:sp>
        <p:nvSpPr>
          <p:cNvPr id="21" name="Right Arrow 20">
            <a:extLst>
              <a:ext uri="{FF2B5EF4-FFF2-40B4-BE49-F238E27FC236}">
                <a16:creationId xmlns:a16="http://schemas.microsoft.com/office/drawing/2014/main" id="{1A16A2A0-AC6E-F381-2F1D-7AE95D50CE08}"/>
              </a:ext>
            </a:extLst>
          </p:cNvPr>
          <p:cNvSpPr/>
          <p:nvPr/>
        </p:nvSpPr>
        <p:spPr>
          <a:xfrm rot="10800000">
            <a:off x="7242412" y="6091948"/>
            <a:ext cx="627797" cy="446964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0749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C1280C2-9490-2043-9F66-6507708A4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2C5D69-89DF-344F-96E3-E1C322024D51}" type="slidenum">
              <a:rPr lang="en-US" smtClean="0"/>
              <a:t>23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EEC4203-9414-39D9-B733-68A7E9C6AC94}"/>
              </a:ext>
            </a:extLst>
          </p:cNvPr>
          <p:cNvSpPr txBox="1"/>
          <p:nvPr/>
        </p:nvSpPr>
        <p:spPr>
          <a:xfrm>
            <a:off x="0" y="6636206"/>
            <a:ext cx="1220815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solidFill>
                  <a:schemeClr val="bg1"/>
                </a:solidFill>
                <a:highlight>
                  <a:srgbClr val="FF0000"/>
                </a:highlight>
              </a:rPr>
              <a:t>Rev01</a:t>
            </a:r>
            <a:r>
              <a:rPr lang="en-US" sz="900" dirty="0">
                <a:solidFill>
                  <a:srgbClr val="002060"/>
                </a:solidFill>
              </a:rPr>
              <a:t> Sept2023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B55E31-2FF8-C99C-45A0-20EE9BBC5B70}"/>
              </a:ext>
            </a:extLst>
          </p:cNvPr>
          <p:cNvSpPr txBox="1"/>
          <p:nvPr/>
        </p:nvSpPr>
        <p:spPr>
          <a:xfrm>
            <a:off x="60960" y="65485"/>
            <a:ext cx="11982994" cy="369332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MicroPython</a:t>
            </a:r>
            <a:r>
              <a:rPr lang="en-US" dirty="0">
                <a:solidFill>
                  <a:schemeClr val="bg1"/>
                </a:solidFill>
              </a:rPr>
              <a:t> + NodeMCU-ESP32S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F0A2C4C-A263-1572-164B-08C501B4A4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52975" y="41387"/>
            <a:ext cx="634522" cy="66935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B97CE03-7B81-094E-6784-941A728719BE}"/>
              </a:ext>
            </a:extLst>
          </p:cNvPr>
          <p:cNvSpPr txBox="1"/>
          <p:nvPr/>
        </p:nvSpPr>
        <p:spPr>
          <a:xfrm>
            <a:off x="60960" y="458915"/>
            <a:ext cx="8769531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u="sng" dirty="0">
                <a:solidFill>
                  <a:srgbClr val="002060"/>
                </a:solidFill>
              </a:rPr>
              <a:t>2. </a:t>
            </a:r>
            <a:r>
              <a:rPr lang="en-US" sz="2800" u="sng" dirty="0" err="1">
                <a:solidFill>
                  <a:srgbClr val="002060"/>
                </a:solidFill>
              </a:rPr>
              <a:t>Thonny</a:t>
            </a:r>
            <a:r>
              <a:rPr lang="en-US" sz="2800" u="sng" dirty="0">
                <a:solidFill>
                  <a:srgbClr val="002060"/>
                </a:solidFill>
              </a:rPr>
              <a:t> Python IDE</a:t>
            </a:r>
            <a:r>
              <a:rPr lang="en-US" sz="2800" dirty="0">
                <a:solidFill>
                  <a:srgbClr val="002060"/>
                </a:solidFill>
              </a:rPr>
              <a:t>: Saving Your Works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B090667-5744-2068-0A47-993009878D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7185" y="1357246"/>
            <a:ext cx="7772400" cy="4623993"/>
          </a:xfrm>
          <a:prstGeom prst="rect">
            <a:avLst/>
          </a:prstGeom>
        </p:spPr>
      </p:pic>
      <p:sp>
        <p:nvSpPr>
          <p:cNvPr id="3" name="Down Arrow 2">
            <a:extLst>
              <a:ext uri="{FF2B5EF4-FFF2-40B4-BE49-F238E27FC236}">
                <a16:creationId xmlns:a16="http://schemas.microsoft.com/office/drawing/2014/main" id="{2AD15801-1CB0-7D45-C3C3-14444444B3EF}"/>
              </a:ext>
            </a:extLst>
          </p:cNvPr>
          <p:cNvSpPr/>
          <p:nvPr/>
        </p:nvSpPr>
        <p:spPr>
          <a:xfrm rot="16200000">
            <a:off x="2121570" y="4596063"/>
            <a:ext cx="625642" cy="1082842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own Arrow 3">
            <a:extLst>
              <a:ext uri="{FF2B5EF4-FFF2-40B4-BE49-F238E27FC236}">
                <a16:creationId xmlns:a16="http://schemas.microsoft.com/office/drawing/2014/main" id="{07D934E9-40FC-6EA1-9F7E-9E3D7F8CDB76}"/>
              </a:ext>
            </a:extLst>
          </p:cNvPr>
          <p:cNvSpPr/>
          <p:nvPr/>
        </p:nvSpPr>
        <p:spPr>
          <a:xfrm rot="16200000">
            <a:off x="2121570" y="1821742"/>
            <a:ext cx="625642" cy="1082842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43F600-6F77-E640-478E-3693813ACE4B}"/>
              </a:ext>
            </a:extLst>
          </p:cNvPr>
          <p:cNvSpPr txBox="1"/>
          <p:nvPr/>
        </p:nvSpPr>
        <p:spPr>
          <a:xfrm>
            <a:off x="60960" y="4889796"/>
            <a:ext cx="17076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Your microcontroller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4979549-E630-E1AC-938B-702501D55F52}"/>
              </a:ext>
            </a:extLst>
          </p:cNvPr>
          <p:cNvSpPr txBox="1"/>
          <p:nvPr/>
        </p:nvSpPr>
        <p:spPr>
          <a:xfrm>
            <a:off x="449675" y="2050341"/>
            <a:ext cx="12507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Your laptop / PC</a:t>
            </a:r>
          </a:p>
        </p:txBody>
      </p:sp>
    </p:spTree>
    <p:extLst>
      <p:ext uri="{BB962C8B-B14F-4D97-AF65-F5344CB8AC3E}">
        <p14:creationId xmlns:p14="http://schemas.microsoft.com/office/powerpoint/2010/main" val="41951579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E290959-C1B8-6E3A-BABF-AE151666AD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1166" y="595259"/>
            <a:ext cx="5449070" cy="4499439"/>
          </a:xfrm>
          <a:prstGeom prst="rect">
            <a:avLst/>
          </a:prstGeo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C1280C2-9490-2043-9F66-6507708A4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2C5D69-89DF-344F-96E3-E1C322024D51}" type="slidenum">
              <a:rPr lang="en-US" smtClean="0"/>
              <a:t>24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EEC4203-9414-39D9-B733-68A7E9C6AC94}"/>
              </a:ext>
            </a:extLst>
          </p:cNvPr>
          <p:cNvSpPr txBox="1"/>
          <p:nvPr/>
        </p:nvSpPr>
        <p:spPr>
          <a:xfrm>
            <a:off x="0" y="6636206"/>
            <a:ext cx="1220815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solidFill>
                  <a:schemeClr val="bg1"/>
                </a:solidFill>
                <a:highlight>
                  <a:srgbClr val="FF0000"/>
                </a:highlight>
              </a:rPr>
              <a:t>Rev01</a:t>
            </a:r>
            <a:r>
              <a:rPr lang="en-US" sz="900" dirty="0">
                <a:solidFill>
                  <a:srgbClr val="002060"/>
                </a:solidFill>
              </a:rPr>
              <a:t> Sept2023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B55E31-2FF8-C99C-45A0-20EE9BBC5B70}"/>
              </a:ext>
            </a:extLst>
          </p:cNvPr>
          <p:cNvSpPr txBox="1"/>
          <p:nvPr/>
        </p:nvSpPr>
        <p:spPr>
          <a:xfrm>
            <a:off x="60960" y="65485"/>
            <a:ext cx="11982994" cy="369332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MicroPython</a:t>
            </a:r>
            <a:r>
              <a:rPr lang="en-US" dirty="0">
                <a:solidFill>
                  <a:schemeClr val="bg1"/>
                </a:solidFill>
              </a:rPr>
              <a:t> + NodeMCU-ESP32S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F0A2C4C-A263-1572-164B-08C501B4A4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52975" y="41387"/>
            <a:ext cx="634522" cy="66935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13EBB74-A311-7086-E36A-E371CBE77E58}"/>
              </a:ext>
            </a:extLst>
          </p:cNvPr>
          <p:cNvSpPr txBox="1"/>
          <p:nvPr/>
        </p:nvSpPr>
        <p:spPr>
          <a:xfrm>
            <a:off x="218868" y="690699"/>
            <a:ext cx="5999052" cy="483209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b="1" u="sng" dirty="0">
                <a:solidFill>
                  <a:srgbClr val="002060"/>
                </a:solidFill>
              </a:rPr>
              <a:t>Remember:</a:t>
            </a:r>
          </a:p>
          <a:p>
            <a:r>
              <a:rPr lang="en-US" sz="2800" dirty="0">
                <a:solidFill>
                  <a:srgbClr val="002060"/>
                </a:solidFill>
              </a:rPr>
              <a:t>1. Always ensure that the you have selected the right Comm Port to communicate with ESP32.  </a:t>
            </a:r>
          </a:p>
          <a:p>
            <a:r>
              <a:rPr lang="en-US" sz="2800" dirty="0">
                <a:solidFill>
                  <a:srgbClr val="002060"/>
                </a:solidFill>
              </a:rPr>
              <a:t>	</a:t>
            </a:r>
            <a:r>
              <a:rPr lang="en-US" sz="2800" b="1" dirty="0">
                <a:solidFill>
                  <a:srgbClr val="002060"/>
                </a:solidFill>
              </a:rPr>
              <a:t>Tools&gt;Option&gt;Interpreter Tab</a:t>
            </a:r>
          </a:p>
          <a:p>
            <a:endParaRPr lang="en-US" sz="2800" b="1" dirty="0">
              <a:solidFill>
                <a:srgbClr val="002060"/>
              </a:solidFill>
            </a:endParaRPr>
          </a:p>
          <a:p>
            <a:r>
              <a:rPr lang="en-US" sz="2800" dirty="0">
                <a:solidFill>
                  <a:srgbClr val="002060"/>
                </a:solidFill>
              </a:rPr>
              <a:t>2. Only upload </a:t>
            </a:r>
            <a:r>
              <a:rPr lang="en-US" sz="2800" dirty="0" err="1">
                <a:solidFill>
                  <a:srgbClr val="002060"/>
                </a:solidFill>
              </a:rPr>
              <a:t>MicroPython</a:t>
            </a:r>
            <a:r>
              <a:rPr lang="en-US" sz="2800" dirty="0">
                <a:solidFill>
                  <a:srgbClr val="002060"/>
                </a:solidFill>
              </a:rPr>
              <a:t> firmware once, unless you have uploaded Arduino ESP32 firmware, then you have to click the Install or update </a:t>
            </a:r>
            <a:r>
              <a:rPr lang="en-US" sz="2800" dirty="0" err="1">
                <a:solidFill>
                  <a:srgbClr val="002060"/>
                </a:solidFill>
              </a:rPr>
              <a:t>MicroPython</a:t>
            </a:r>
            <a:r>
              <a:rPr lang="en-US" sz="2800" dirty="0">
                <a:solidFill>
                  <a:srgbClr val="002060"/>
                </a:solidFill>
              </a:rPr>
              <a:t> link.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4C75C5-C1E6-346B-0407-D9AC5BE331A2}"/>
              </a:ext>
            </a:extLst>
          </p:cNvPr>
          <p:cNvSpPr txBox="1"/>
          <p:nvPr/>
        </p:nvSpPr>
        <p:spPr>
          <a:xfrm>
            <a:off x="218868" y="5696126"/>
            <a:ext cx="1155136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2060"/>
                </a:solidFill>
              </a:rPr>
              <a:t>3. Open Arduino IDE, select ESP32 board, its port &amp; upload Arduino sketch as usual.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2972041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C1280C2-9490-2043-9F66-6507708A4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2C5D69-89DF-344F-96E3-E1C322024D51}" type="slidenum">
              <a:rPr lang="en-US" smtClean="0"/>
              <a:t>25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EEC4203-9414-39D9-B733-68A7E9C6AC94}"/>
              </a:ext>
            </a:extLst>
          </p:cNvPr>
          <p:cNvSpPr txBox="1"/>
          <p:nvPr/>
        </p:nvSpPr>
        <p:spPr>
          <a:xfrm>
            <a:off x="0" y="6636206"/>
            <a:ext cx="1220815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solidFill>
                  <a:schemeClr val="bg1"/>
                </a:solidFill>
                <a:highlight>
                  <a:srgbClr val="FF0000"/>
                </a:highlight>
              </a:rPr>
              <a:t>Rev01</a:t>
            </a:r>
            <a:r>
              <a:rPr lang="en-US" sz="900" dirty="0">
                <a:solidFill>
                  <a:srgbClr val="002060"/>
                </a:solidFill>
              </a:rPr>
              <a:t> Sept2023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B55E31-2FF8-C99C-45A0-20EE9BBC5B70}"/>
              </a:ext>
            </a:extLst>
          </p:cNvPr>
          <p:cNvSpPr txBox="1"/>
          <p:nvPr/>
        </p:nvSpPr>
        <p:spPr>
          <a:xfrm>
            <a:off x="60960" y="65485"/>
            <a:ext cx="11982994" cy="369332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MicroPython</a:t>
            </a:r>
            <a:r>
              <a:rPr lang="en-US" dirty="0">
                <a:solidFill>
                  <a:schemeClr val="bg1"/>
                </a:solidFill>
              </a:rPr>
              <a:t> + NodeMCU-ESP32S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F0A2C4C-A263-1572-164B-08C501B4A4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52975" y="41387"/>
            <a:ext cx="634522" cy="66935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13EBB74-A311-7086-E36A-E371CBE77E58}"/>
              </a:ext>
            </a:extLst>
          </p:cNvPr>
          <p:cNvSpPr txBox="1"/>
          <p:nvPr/>
        </p:nvSpPr>
        <p:spPr>
          <a:xfrm>
            <a:off x="4817502" y="3465095"/>
            <a:ext cx="1286577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u="sng" dirty="0">
                <a:solidFill>
                  <a:srgbClr val="002060"/>
                </a:solidFill>
              </a:rPr>
              <a:t>END</a:t>
            </a:r>
            <a:endParaRPr lang="en-US" sz="28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89496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C1280C2-9490-2043-9F66-6507708A4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2C5D69-89DF-344F-96E3-E1C322024D51}" type="slidenum">
              <a:rPr lang="en-US" smtClean="0"/>
              <a:t>3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FD7BAB-63DF-C548-9081-EDDB12FC6479}"/>
              </a:ext>
            </a:extLst>
          </p:cNvPr>
          <p:cNvSpPr txBox="1"/>
          <p:nvPr/>
        </p:nvSpPr>
        <p:spPr>
          <a:xfrm>
            <a:off x="0" y="6636206"/>
            <a:ext cx="1220815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solidFill>
                  <a:schemeClr val="bg1"/>
                </a:solidFill>
                <a:highlight>
                  <a:srgbClr val="FF0000"/>
                </a:highlight>
              </a:rPr>
              <a:t>Rev01</a:t>
            </a:r>
            <a:r>
              <a:rPr lang="en-US" sz="900" dirty="0">
                <a:solidFill>
                  <a:srgbClr val="002060"/>
                </a:solidFill>
              </a:rPr>
              <a:t> Sept2023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13D5DB-D7A9-2291-6378-54EAF0914BC7}"/>
              </a:ext>
            </a:extLst>
          </p:cNvPr>
          <p:cNvSpPr txBox="1"/>
          <p:nvPr/>
        </p:nvSpPr>
        <p:spPr>
          <a:xfrm>
            <a:off x="726263" y="4418876"/>
            <a:ext cx="9815464" cy="95410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2060"/>
                </a:solidFill>
              </a:rPr>
              <a:t>&gt;&gt; Do refer at this link for further details: </a:t>
            </a:r>
            <a:r>
              <a:rPr lang="en-US" sz="2800" dirty="0">
                <a:hlinkClick r:id="rId2"/>
              </a:rPr>
              <a:t>https://micropython.org/download/</a:t>
            </a:r>
            <a:endParaRPr lang="en-US" sz="28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8D0DAF6-27E3-93D6-80A8-5CB77E1ADF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2976" y="1620717"/>
            <a:ext cx="2082800" cy="24638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29CD174-23A4-B11D-4A50-068EA18DFD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016" y="1620717"/>
            <a:ext cx="2032000" cy="24892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3C79601-FC19-4A92-82EA-7DE957426E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13832" y="1620717"/>
            <a:ext cx="2019300" cy="24511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C9C05BC-9836-13B4-E9D0-F1DB232C8C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51188" y="1601419"/>
            <a:ext cx="2057400" cy="24384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78429F0-16F9-9015-14F7-D6764E85A7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14812" y="1595069"/>
            <a:ext cx="2070100" cy="24511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6B89AC9-E4C5-4D91-7F74-EF993FB003FA}"/>
              </a:ext>
            </a:extLst>
          </p:cNvPr>
          <p:cNvSpPr txBox="1"/>
          <p:nvPr/>
        </p:nvSpPr>
        <p:spPr>
          <a:xfrm>
            <a:off x="726262" y="630639"/>
            <a:ext cx="9467400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2060"/>
                </a:solidFill>
              </a:rPr>
              <a:t>Listed are Arduino families that can be used for </a:t>
            </a:r>
            <a:r>
              <a:rPr lang="en-US" sz="2800" dirty="0" err="1">
                <a:solidFill>
                  <a:srgbClr val="002060"/>
                </a:solidFill>
              </a:rPr>
              <a:t>MicroPython</a:t>
            </a:r>
            <a:r>
              <a:rPr lang="en-US" sz="2800" dirty="0">
                <a:solidFill>
                  <a:srgbClr val="002060"/>
                </a:solidFill>
              </a:rPr>
              <a:t>: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47939F2-B3B9-3BE8-1C12-D920642B2B17}"/>
              </a:ext>
            </a:extLst>
          </p:cNvPr>
          <p:cNvSpPr txBox="1"/>
          <p:nvPr/>
        </p:nvSpPr>
        <p:spPr>
          <a:xfrm>
            <a:off x="60960" y="65485"/>
            <a:ext cx="11982994" cy="369332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MicroPython</a:t>
            </a:r>
            <a:r>
              <a:rPr lang="en-US" dirty="0">
                <a:solidFill>
                  <a:schemeClr val="bg1"/>
                </a:solidFill>
              </a:rPr>
              <a:t> + NodeMCU-ESP32S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18DABDC0-E4FE-BD09-AB73-75E2E8992BA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452975" y="41387"/>
            <a:ext cx="634522" cy="669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9167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C1280C2-9490-2043-9F66-6507708A4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2C5D69-89DF-344F-96E3-E1C322024D51}" type="slidenum">
              <a:rPr lang="en-US" smtClean="0"/>
              <a:t>4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EEC4203-9414-39D9-B733-68A7E9C6AC94}"/>
              </a:ext>
            </a:extLst>
          </p:cNvPr>
          <p:cNvSpPr txBox="1"/>
          <p:nvPr/>
        </p:nvSpPr>
        <p:spPr>
          <a:xfrm>
            <a:off x="0" y="6636206"/>
            <a:ext cx="1220815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solidFill>
                  <a:schemeClr val="bg1"/>
                </a:solidFill>
                <a:highlight>
                  <a:srgbClr val="FF0000"/>
                </a:highlight>
              </a:rPr>
              <a:t>Rev01</a:t>
            </a:r>
            <a:r>
              <a:rPr lang="en-US" sz="900" dirty="0">
                <a:solidFill>
                  <a:srgbClr val="002060"/>
                </a:solidFill>
              </a:rPr>
              <a:t> Sept2023</a:t>
            </a:r>
          </a:p>
        </p:txBody>
      </p:sp>
      <p:pic>
        <p:nvPicPr>
          <p:cNvPr id="3" name="Picture 2">
            <a:hlinkClick r:id="rId2"/>
            <a:extLst>
              <a:ext uri="{FF2B5EF4-FFF2-40B4-BE49-F238E27FC236}">
                <a16:creationId xmlns:a16="http://schemas.microsoft.com/office/drawing/2014/main" id="{EA4CD40B-716B-19C0-1E69-C0F56BCA84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109" y="982135"/>
            <a:ext cx="5565891" cy="425626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23C7A7E-5FB9-0BB3-2882-7B73B8E35749}"/>
              </a:ext>
            </a:extLst>
          </p:cNvPr>
          <p:cNvSpPr txBox="1"/>
          <p:nvPr/>
        </p:nvSpPr>
        <p:spPr>
          <a:xfrm>
            <a:off x="60960" y="458915"/>
            <a:ext cx="6070764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800" u="sng" dirty="0">
                <a:solidFill>
                  <a:srgbClr val="002060"/>
                </a:solidFill>
              </a:rPr>
              <a:t>1. Downloading </a:t>
            </a:r>
            <a:r>
              <a:rPr lang="en-US" sz="2800" u="sng" dirty="0" err="1">
                <a:solidFill>
                  <a:srgbClr val="002060"/>
                </a:solidFill>
              </a:rPr>
              <a:t>MicroPython</a:t>
            </a:r>
            <a:r>
              <a:rPr lang="en-US" sz="2800" u="sng" dirty="0">
                <a:solidFill>
                  <a:srgbClr val="002060"/>
                </a:solidFill>
              </a:rPr>
              <a:t> Firmware.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A31FE2-BB85-0600-7925-D92BFC81EFA9}"/>
              </a:ext>
            </a:extLst>
          </p:cNvPr>
          <p:cNvSpPr txBox="1"/>
          <p:nvPr/>
        </p:nvSpPr>
        <p:spPr>
          <a:xfrm>
            <a:off x="7432209" y="1727454"/>
            <a:ext cx="461174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Courier New" panose="02070309020205020404" pitchFamily="49" charset="0"/>
              <a:buChar char="o"/>
            </a:pPr>
            <a:r>
              <a:rPr lang="en-US" sz="1800" dirty="0">
                <a:solidFill>
                  <a:srgbClr val="002060"/>
                </a:solidFill>
                <a:latin typeface="Helvetica" pitchFamily="2" charset="0"/>
              </a:rPr>
              <a:t>Download from </a:t>
            </a:r>
            <a:r>
              <a:rPr lang="en-US" sz="1800" dirty="0">
                <a:solidFill>
                  <a:srgbClr val="002060"/>
                </a:solidFill>
                <a:latin typeface="Helvetica" pitchFamily="2" charset="0"/>
                <a:hlinkClick r:id="rId4"/>
              </a:rPr>
              <a:t>https://micropython.org/download</a:t>
            </a:r>
            <a:endParaRPr lang="en-US" sz="1800" dirty="0">
              <a:solidFill>
                <a:srgbClr val="002060"/>
              </a:solidFill>
              <a:latin typeface="Helvetica" pitchFamily="2" charset="0"/>
            </a:endParaRPr>
          </a:p>
          <a:p>
            <a:pPr marL="285750" indent="-285750" algn="l">
              <a:buFont typeface="Courier New" panose="02070309020205020404" pitchFamily="49" charset="0"/>
              <a:buChar char="o"/>
            </a:pPr>
            <a:r>
              <a:rPr lang="en-US" i="0" u="none" strike="noStrike" dirty="0">
                <a:solidFill>
                  <a:srgbClr val="002060"/>
                </a:solidFill>
                <a:effectLst/>
                <a:latin typeface="Helvetica" pitchFamily="2" charset="0"/>
              </a:rPr>
              <a:t>Select the </a:t>
            </a:r>
            <a:r>
              <a:rPr lang="en-US" dirty="0">
                <a:solidFill>
                  <a:srgbClr val="002060"/>
                </a:solidFill>
                <a:latin typeface="Helvetica" pitchFamily="2" charset="0"/>
              </a:rPr>
              <a:t>appropriate board.</a:t>
            </a:r>
            <a:endParaRPr lang="en-MY" i="0" u="none" strike="noStrike" dirty="0">
              <a:solidFill>
                <a:srgbClr val="002060"/>
              </a:solidFill>
              <a:effectLst/>
              <a:latin typeface="Helvetica" pitchFamily="2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319858C-7DA1-EE5C-60DB-083C892869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5149" y="3247933"/>
            <a:ext cx="4611745" cy="178489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200A6A3-ADF0-BCD9-A81F-B58D3D8527D1}"/>
              </a:ext>
            </a:extLst>
          </p:cNvPr>
          <p:cNvSpPr txBox="1"/>
          <p:nvPr/>
        </p:nvSpPr>
        <p:spPr>
          <a:xfrm>
            <a:off x="60960" y="65485"/>
            <a:ext cx="11982994" cy="369332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MicroPython</a:t>
            </a:r>
            <a:r>
              <a:rPr lang="en-US" dirty="0">
                <a:solidFill>
                  <a:schemeClr val="bg1"/>
                </a:solidFill>
              </a:rPr>
              <a:t> + NodeMCU-ESP32S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78F212C-0FBA-7AC3-495B-5CFF256BD9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52975" y="41387"/>
            <a:ext cx="634522" cy="669356"/>
          </a:xfrm>
          <a:prstGeom prst="rect">
            <a:avLst/>
          </a:prstGeom>
        </p:spPr>
      </p:pic>
      <p:sp>
        <p:nvSpPr>
          <p:cNvPr id="14" name="Right Arrow 13">
            <a:extLst>
              <a:ext uri="{FF2B5EF4-FFF2-40B4-BE49-F238E27FC236}">
                <a16:creationId xmlns:a16="http://schemas.microsoft.com/office/drawing/2014/main" id="{0F22048C-98CC-E70A-5E32-AF029E1E51B4}"/>
              </a:ext>
            </a:extLst>
          </p:cNvPr>
          <p:cNvSpPr/>
          <p:nvPr/>
        </p:nvSpPr>
        <p:spPr>
          <a:xfrm rot="10800000">
            <a:off x="7843679" y="4420013"/>
            <a:ext cx="627797" cy="446964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5360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C1280C2-9490-2043-9F66-6507708A4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2C5D69-89DF-344F-96E3-E1C322024D51}" type="slidenum">
              <a:rPr lang="en-US" smtClean="0"/>
              <a:t>5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4F5DB6-8677-2CAE-EE91-0D3A4A8D7B6C}"/>
              </a:ext>
            </a:extLst>
          </p:cNvPr>
          <p:cNvSpPr txBox="1"/>
          <p:nvPr/>
        </p:nvSpPr>
        <p:spPr>
          <a:xfrm>
            <a:off x="60960" y="458915"/>
            <a:ext cx="6070764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800" u="sng" dirty="0">
                <a:solidFill>
                  <a:srgbClr val="002060"/>
                </a:solidFill>
              </a:rPr>
              <a:t>1. Downloading </a:t>
            </a:r>
            <a:r>
              <a:rPr lang="en-US" sz="2800" u="sng" dirty="0" err="1">
                <a:solidFill>
                  <a:srgbClr val="002060"/>
                </a:solidFill>
              </a:rPr>
              <a:t>MicroPython</a:t>
            </a:r>
            <a:r>
              <a:rPr lang="en-US" sz="2800" u="sng" dirty="0">
                <a:solidFill>
                  <a:srgbClr val="002060"/>
                </a:solidFill>
              </a:rPr>
              <a:t> Firmware.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EEC4203-9414-39D9-B733-68A7E9C6AC94}"/>
              </a:ext>
            </a:extLst>
          </p:cNvPr>
          <p:cNvSpPr txBox="1"/>
          <p:nvPr/>
        </p:nvSpPr>
        <p:spPr>
          <a:xfrm>
            <a:off x="0" y="6636206"/>
            <a:ext cx="1220815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solidFill>
                  <a:schemeClr val="bg1"/>
                </a:solidFill>
                <a:highlight>
                  <a:srgbClr val="FF0000"/>
                </a:highlight>
              </a:rPr>
              <a:t>Rev01</a:t>
            </a:r>
            <a:r>
              <a:rPr lang="en-US" sz="900" dirty="0">
                <a:solidFill>
                  <a:srgbClr val="002060"/>
                </a:solidFill>
              </a:rPr>
              <a:t> Sept2023</a:t>
            </a:r>
          </a:p>
        </p:txBody>
      </p:sp>
      <p:pic>
        <p:nvPicPr>
          <p:cNvPr id="15" name="Picture 14">
            <a:hlinkClick r:id="rId2"/>
            <a:extLst>
              <a:ext uri="{FF2B5EF4-FFF2-40B4-BE49-F238E27FC236}">
                <a16:creationId xmlns:a16="http://schemas.microsoft.com/office/drawing/2014/main" id="{5DA4D2BC-EB99-F019-E447-DE0B3E87BF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4631" y="1058058"/>
            <a:ext cx="2578100" cy="3048000"/>
          </a:xfrm>
          <a:prstGeom prst="rect">
            <a:avLst/>
          </a:prstGeom>
        </p:spPr>
      </p:pic>
      <p:pic>
        <p:nvPicPr>
          <p:cNvPr id="16" name="Picture 15">
            <a:hlinkClick r:id="rId2"/>
            <a:extLst>
              <a:ext uri="{FF2B5EF4-FFF2-40B4-BE49-F238E27FC236}">
                <a16:creationId xmlns:a16="http://schemas.microsoft.com/office/drawing/2014/main" id="{60CD6AB4-4460-3103-B9C9-3CE86D7764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692" y="1067172"/>
            <a:ext cx="3959638" cy="525044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42612D3-B4C7-14EC-0796-77F7112B3765}"/>
              </a:ext>
            </a:extLst>
          </p:cNvPr>
          <p:cNvSpPr txBox="1"/>
          <p:nvPr/>
        </p:nvSpPr>
        <p:spPr>
          <a:xfrm>
            <a:off x="7432209" y="1727454"/>
            <a:ext cx="461174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Courier New" panose="02070309020205020404" pitchFamily="49" charset="0"/>
              <a:buChar char="o"/>
            </a:pPr>
            <a:r>
              <a:rPr lang="en-US" sz="1800" dirty="0">
                <a:solidFill>
                  <a:srgbClr val="002060"/>
                </a:solidFill>
                <a:latin typeface="Helvetica" pitchFamily="2" charset="0"/>
              </a:rPr>
              <a:t>Choose any dot bin version </a:t>
            </a:r>
            <a:r>
              <a:rPr lang="en-US" sz="1800" b="1" dirty="0">
                <a:solidFill>
                  <a:srgbClr val="FF0000"/>
                </a:solidFill>
                <a:latin typeface="Helvetica" pitchFamily="2" charset="0"/>
              </a:rPr>
              <a:t>releases</a:t>
            </a:r>
            <a:r>
              <a:rPr lang="en-US" sz="1800" dirty="0">
                <a:solidFill>
                  <a:srgbClr val="002060"/>
                </a:solidFill>
                <a:latin typeface="Helvetica" pitchFamily="2" charset="0"/>
              </a:rPr>
              <a:t> firmware. </a:t>
            </a:r>
            <a:endParaRPr lang="en-US" dirty="0">
              <a:solidFill>
                <a:srgbClr val="002060"/>
              </a:solidFill>
              <a:latin typeface="Helvetica" pitchFamily="2" charset="0"/>
            </a:endParaRPr>
          </a:p>
          <a:p>
            <a:pPr marL="285750" indent="-285750" algn="l">
              <a:buFont typeface="Courier New" panose="02070309020205020404" pitchFamily="49" charset="0"/>
              <a:buChar char="o"/>
            </a:pPr>
            <a:r>
              <a:rPr lang="en-US" sz="1800" dirty="0">
                <a:solidFill>
                  <a:srgbClr val="002060"/>
                </a:solidFill>
                <a:latin typeface="Helvetica" pitchFamily="2" charset="0"/>
              </a:rPr>
              <a:t>Nightly builds are unstable with fresh features and bugs not thoroughly tested.</a:t>
            </a:r>
          </a:p>
          <a:p>
            <a:pPr marL="285750" indent="-285750" algn="l">
              <a:buFont typeface="Courier New" panose="02070309020205020404" pitchFamily="49" charset="0"/>
              <a:buChar char="o"/>
            </a:pPr>
            <a:r>
              <a:rPr lang="en-US" i="0" u="none" strike="noStrike" dirty="0">
                <a:solidFill>
                  <a:srgbClr val="002060"/>
                </a:solidFill>
                <a:effectLst/>
                <a:latin typeface="Helvetica" pitchFamily="2" charset="0"/>
              </a:rPr>
              <a:t>Normally</a:t>
            </a:r>
            <a:r>
              <a:rPr lang="en-US" dirty="0">
                <a:solidFill>
                  <a:srgbClr val="002060"/>
                </a:solidFill>
                <a:latin typeface="Helvetica" pitchFamily="2" charset="0"/>
              </a:rPr>
              <a:t>, select </a:t>
            </a:r>
            <a:r>
              <a:rPr lang="en-US" b="1" dirty="0">
                <a:solidFill>
                  <a:srgbClr val="FF0000"/>
                </a:solidFill>
                <a:latin typeface="Helvetica" pitchFamily="2" charset="0"/>
              </a:rPr>
              <a:t>one</a:t>
            </a:r>
            <a:r>
              <a:rPr lang="en-US" dirty="0">
                <a:solidFill>
                  <a:srgbClr val="002060"/>
                </a:solidFill>
                <a:latin typeface="Helvetica" pitchFamily="2" charset="0"/>
              </a:rPr>
              <a:t> or </a:t>
            </a:r>
            <a:r>
              <a:rPr lang="en-US" b="1" dirty="0">
                <a:solidFill>
                  <a:srgbClr val="FF0000"/>
                </a:solidFill>
                <a:latin typeface="Helvetica" pitchFamily="2" charset="0"/>
              </a:rPr>
              <a:t>two</a:t>
            </a:r>
            <a:r>
              <a:rPr lang="en-US" dirty="0">
                <a:solidFill>
                  <a:srgbClr val="002060"/>
                </a:solidFill>
                <a:latin typeface="Helvetica" pitchFamily="2" charset="0"/>
              </a:rPr>
              <a:t> version lower from the recent version.</a:t>
            </a:r>
            <a:endParaRPr lang="en-MY" i="0" u="none" strike="noStrike" dirty="0">
              <a:solidFill>
                <a:srgbClr val="002060"/>
              </a:solidFill>
              <a:effectLst/>
              <a:latin typeface="Helvetica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51DEA7-F313-0CF4-053C-D2A8D813F271}"/>
              </a:ext>
            </a:extLst>
          </p:cNvPr>
          <p:cNvSpPr txBox="1"/>
          <p:nvPr/>
        </p:nvSpPr>
        <p:spPr>
          <a:xfrm>
            <a:off x="60960" y="65485"/>
            <a:ext cx="11982994" cy="369332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MicroPython</a:t>
            </a:r>
            <a:r>
              <a:rPr lang="en-US" dirty="0">
                <a:solidFill>
                  <a:schemeClr val="bg1"/>
                </a:solidFill>
              </a:rPr>
              <a:t> + NodeMCU-ESP32S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15BBFD-4B19-E0F9-3EBC-3BBDEF7CA9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52975" y="41387"/>
            <a:ext cx="634522" cy="66935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0E3876C-835A-B6B0-BF3E-AE9E9212CC00}"/>
              </a:ext>
            </a:extLst>
          </p:cNvPr>
          <p:cNvSpPr txBox="1"/>
          <p:nvPr/>
        </p:nvSpPr>
        <p:spPr>
          <a:xfrm>
            <a:off x="8644334" y="1986647"/>
            <a:ext cx="29350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e.g.: v1.19.1(2022-06-18).bin</a:t>
            </a: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0DA98039-4FB9-34C9-8D87-FA64CD63D74A}"/>
              </a:ext>
            </a:extLst>
          </p:cNvPr>
          <p:cNvSpPr/>
          <p:nvPr/>
        </p:nvSpPr>
        <p:spPr>
          <a:xfrm rot="10800000">
            <a:off x="3477785" y="1724349"/>
            <a:ext cx="627797" cy="446964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5072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C1280C2-9490-2043-9F66-6507708A4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2C5D69-89DF-344F-96E3-E1C322024D51}" type="slidenum">
              <a:rPr lang="en-US" smtClean="0"/>
              <a:t>6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4F5DB6-8677-2CAE-EE91-0D3A4A8D7B6C}"/>
              </a:ext>
            </a:extLst>
          </p:cNvPr>
          <p:cNvSpPr txBox="1"/>
          <p:nvPr/>
        </p:nvSpPr>
        <p:spPr>
          <a:xfrm>
            <a:off x="60960" y="458915"/>
            <a:ext cx="6215356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800" u="sng" dirty="0">
                <a:solidFill>
                  <a:srgbClr val="002060"/>
                </a:solidFill>
              </a:rPr>
              <a:t>2. </a:t>
            </a:r>
            <a:r>
              <a:rPr lang="en-US" sz="2800" u="sng" dirty="0" err="1">
                <a:solidFill>
                  <a:srgbClr val="002060"/>
                </a:solidFill>
              </a:rPr>
              <a:t>Thonny</a:t>
            </a:r>
            <a:r>
              <a:rPr lang="en-US" sz="2800" u="sng" dirty="0">
                <a:solidFill>
                  <a:srgbClr val="002060"/>
                </a:solidFill>
              </a:rPr>
              <a:t> Python IDE</a:t>
            </a:r>
            <a:r>
              <a:rPr lang="en-US" sz="2800" dirty="0">
                <a:solidFill>
                  <a:srgbClr val="002060"/>
                </a:solidFill>
              </a:rPr>
              <a:t>: Download &amp; Install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EEC4203-9414-39D9-B733-68A7E9C6AC94}"/>
              </a:ext>
            </a:extLst>
          </p:cNvPr>
          <p:cNvSpPr txBox="1"/>
          <p:nvPr/>
        </p:nvSpPr>
        <p:spPr>
          <a:xfrm>
            <a:off x="0" y="6636206"/>
            <a:ext cx="1220815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solidFill>
                  <a:schemeClr val="bg1"/>
                </a:solidFill>
                <a:highlight>
                  <a:srgbClr val="FF0000"/>
                </a:highlight>
              </a:rPr>
              <a:t>Rev01</a:t>
            </a:r>
            <a:r>
              <a:rPr lang="en-US" sz="900" dirty="0">
                <a:solidFill>
                  <a:srgbClr val="002060"/>
                </a:solidFill>
              </a:rPr>
              <a:t> Sept2023</a:t>
            </a:r>
          </a:p>
        </p:txBody>
      </p:sp>
      <p:pic>
        <p:nvPicPr>
          <p:cNvPr id="4" name="Picture 3">
            <a:hlinkClick r:id="rId2"/>
            <a:extLst>
              <a:ext uri="{FF2B5EF4-FFF2-40B4-BE49-F238E27FC236}">
                <a16:creationId xmlns:a16="http://schemas.microsoft.com/office/drawing/2014/main" id="{9ED93D59-8BD9-B7F9-AC03-04C8DC7724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934" y="1243110"/>
            <a:ext cx="7772400" cy="458480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4DAB76D-E693-BBB9-C0F1-9C2AE0F6F477}"/>
              </a:ext>
            </a:extLst>
          </p:cNvPr>
          <p:cNvSpPr txBox="1"/>
          <p:nvPr/>
        </p:nvSpPr>
        <p:spPr>
          <a:xfrm>
            <a:off x="7973334" y="1727454"/>
            <a:ext cx="407062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Courier New" panose="02070309020205020404" pitchFamily="49" charset="0"/>
              <a:buChar char="o"/>
            </a:pPr>
            <a:r>
              <a:rPr lang="en-US" sz="1800" dirty="0">
                <a:solidFill>
                  <a:srgbClr val="002060"/>
                </a:solidFill>
                <a:latin typeface="Helvetica" pitchFamily="2" charset="0"/>
              </a:rPr>
              <a:t>Download from </a:t>
            </a:r>
            <a:r>
              <a:rPr lang="en-US" sz="1800" dirty="0">
                <a:solidFill>
                  <a:srgbClr val="002060"/>
                </a:solidFill>
                <a:latin typeface="Helvetica" pitchFamily="2" charset="0"/>
                <a:hlinkClick r:id="rId2"/>
              </a:rPr>
              <a:t>https://thonny.org/</a:t>
            </a:r>
            <a:endParaRPr lang="en-US" sz="1800" dirty="0">
              <a:solidFill>
                <a:srgbClr val="002060"/>
              </a:solidFill>
              <a:latin typeface="Helvetica" pitchFamily="2" charset="0"/>
            </a:endParaRPr>
          </a:p>
          <a:p>
            <a:pPr marL="285750" indent="-285750" algn="l">
              <a:buFont typeface="Courier New" panose="02070309020205020404" pitchFamily="49" charset="0"/>
              <a:buChar char="o"/>
            </a:pPr>
            <a:r>
              <a:rPr lang="en-US" dirty="0" err="1">
                <a:solidFill>
                  <a:srgbClr val="002060"/>
                </a:solidFill>
                <a:latin typeface="Helvetica" pitchFamily="2" charset="0"/>
              </a:rPr>
              <a:t>Thonny</a:t>
            </a:r>
            <a:r>
              <a:rPr lang="en-US" dirty="0">
                <a:solidFill>
                  <a:srgbClr val="002060"/>
                </a:solidFill>
                <a:latin typeface="Helvetica" pitchFamily="2" charset="0"/>
              </a:rPr>
              <a:t> is a be</a:t>
            </a:r>
            <a:r>
              <a:rPr lang="en-US" sz="1800" dirty="0">
                <a:solidFill>
                  <a:srgbClr val="002060"/>
                </a:solidFill>
                <a:latin typeface="Helvetica" pitchFamily="2" charset="0"/>
              </a:rPr>
              <a:t>ginner friendly </a:t>
            </a:r>
            <a:r>
              <a:rPr lang="en-US" dirty="0">
                <a:solidFill>
                  <a:srgbClr val="002060"/>
                </a:solidFill>
                <a:latin typeface="Helvetica" pitchFamily="2" charset="0"/>
              </a:rPr>
              <a:t>Python IDE.</a:t>
            </a:r>
          </a:p>
          <a:p>
            <a:pPr marL="285750" indent="-285750" algn="l">
              <a:buFont typeface="Courier New" panose="02070309020205020404" pitchFamily="49" charset="0"/>
              <a:buChar char="o"/>
            </a:pPr>
            <a:r>
              <a:rPr lang="en-US" sz="1800" dirty="0">
                <a:solidFill>
                  <a:srgbClr val="002060"/>
                </a:solidFill>
                <a:latin typeface="Helvetica" pitchFamily="2" charset="0"/>
              </a:rPr>
              <a:t>To erase &amp; flush new firmware to ESP32S with the help of ESP tool.</a:t>
            </a:r>
          </a:p>
          <a:p>
            <a:pPr marL="285750" indent="-285750" algn="l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002060"/>
                </a:solidFill>
                <a:latin typeface="Helvetica" pitchFamily="2" charset="0"/>
              </a:rPr>
              <a:t>Act as Python editor.</a:t>
            </a:r>
            <a:endParaRPr lang="en-MY" i="0" u="none" strike="noStrike" dirty="0">
              <a:solidFill>
                <a:srgbClr val="002060"/>
              </a:solidFill>
              <a:effectLst/>
              <a:latin typeface="Helvetica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4276838-A7E9-D5AF-FB30-241530BCA2BD}"/>
              </a:ext>
            </a:extLst>
          </p:cNvPr>
          <p:cNvSpPr txBox="1"/>
          <p:nvPr/>
        </p:nvSpPr>
        <p:spPr>
          <a:xfrm>
            <a:off x="60960" y="65485"/>
            <a:ext cx="11982994" cy="369332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MicroPython</a:t>
            </a:r>
            <a:r>
              <a:rPr lang="en-US" dirty="0">
                <a:solidFill>
                  <a:schemeClr val="bg1"/>
                </a:solidFill>
              </a:rPr>
              <a:t> + NodeMCU-ESP32S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4773C5A-3F94-15A8-8D88-F0577FD0B4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52975" y="41387"/>
            <a:ext cx="634522" cy="669356"/>
          </a:xfrm>
          <a:prstGeom prst="rect">
            <a:avLst/>
          </a:prstGeom>
        </p:spPr>
      </p:pic>
      <p:sp>
        <p:nvSpPr>
          <p:cNvPr id="7" name="Right Arrow 6">
            <a:extLst>
              <a:ext uri="{FF2B5EF4-FFF2-40B4-BE49-F238E27FC236}">
                <a16:creationId xmlns:a16="http://schemas.microsoft.com/office/drawing/2014/main" id="{DB1805FC-5E13-D311-6BDD-0873C9D52A53}"/>
              </a:ext>
            </a:extLst>
          </p:cNvPr>
          <p:cNvSpPr/>
          <p:nvPr/>
        </p:nvSpPr>
        <p:spPr>
          <a:xfrm rot="10800000">
            <a:off x="6276316" y="3312029"/>
            <a:ext cx="627797" cy="446964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9518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C1280C2-9490-2043-9F66-6507708A4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2C5D69-89DF-344F-96E3-E1C322024D51}" type="slidenum">
              <a:rPr lang="en-US" smtClean="0"/>
              <a:t>7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EEC4203-9414-39D9-B733-68A7E9C6AC94}"/>
              </a:ext>
            </a:extLst>
          </p:cNvPr>
          <p:cNvSpPr txBox="1"/>
          <p:nvPr/>
        </p:nvSpPr>
        <p:spPr>
          <a:xfrm>
            <a:off x="0" y="6636206"/>
            <a:ext cx="1220815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solidFill>
                  <a:schemeClr val="bg1"/>
                </a:solidFill>
                <a:highlight>
                  <a:srgbClr val="FF0000"/>
                </a:highlight>
              </a:rPr>
              <a:t>Rev01</a:t>
            </a:r>
            <a:r>
              <a:rPr lang="en-US" sz="900" dirty="0">
                <a:solidFill>
                  <a:srgbClr val="002060"/>
                </a:solidFill>
              </a:rPr>
              <a:t> Sept2023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A1E1E2A-EA39-75C4-1A2B-27A70D5995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0" y="1442373"/>
            <a:ext cx="7772400" cy="446220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E5E5FA4-2E53-10EF-2CEE-544F0CE53507}"/>
              </a:ext>
            </a:extLst>
          </p:cNvPr>
          <p:cNvSpPr txBox="1"/>
          <p:nvPr/>
        </p:nvSpPr>
        <p:spPr>
          <a:xfrm>
            <a:off x="60960" y="458915"/>
            <a:ext cx="5269776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800" u="sng" dirty="0">
                <a:solidFill>
                  <a:srgbClr val="002060"/>
                </a:solidFill>
              </a:rPr>
              <a:t>2. </a:t>
            </a:r>
            <a:r>
              <a:rPr lang="en-US" sz="2800" u="sng" dirty="0" err="1">
                <a:solidFill>
                  <a:srgbClr val="002060"/>
                </a:solidFill>
              </a:rPr>
              <a:t>Thonny</a:t>
            </a:r>
            <a:r>
              <a:rPr lang="en-US" sz="2800" u="sng" dirty="0">
                <a:solidFill>
                  <a:srgbClr val="002060"/>
                </a:solidFill>
              </a:rPr>
              <a:t> Python IDE</a:t>
            </a:r>
            <a:r>
              <a:rPr lang="en-US" sz="2800" dirty="0">
                <a:solidFill>
                  <a:srgbClr val="002060"/>
                </a:solidFill>
              </a:rPr>
              <a:t>: Run </a:t>
            </a:r>
            <a:r>
              <a:rPr lang="en-US" sz="2800" dirty="0" err="1">
                <a:solidFill>
                  <a:srgbClr val="002060"/>
                </a:solidFill>
              </a:rPr>
              <a:t>Thonny</a:t>
            </a:r>
            <a:endParaRPr lang="en-US" sz="2800" dirty="0">
              <a:solidFill>
                <a:srgbClr val="00206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F10905-39C8-7F7D-9B0C-F6A2E379C16B}"/>
              </a:ext>
            </a:extLst>
          </p:cNvPr>
          <p:cNvSpPr txBox="1"/>
          <p:nvPr/>
        </p:nvSpPr>
        <p:spPr>
          <a:xfrm>
            <a:off x="60960" y="65485"/>
            <a:ext cx="11982994" cy="369332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MicroPython</a:t>
            </a:r>
            <a:r>
              <a:rPr lang="en-US" dirty="0">
                <a:solidFill>
                  <a:schemeClr val="bg1"/>
                </a:solidFill>
              </a:rPr>
              <a:t> + NodeMCU-ESP32S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D12FCE-5774-CE96-4313-98E48B26A0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52975" y="41387"/>
            <a:ext cx="634522" cy="66935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4E5F0D1-BB58-157D-37B6-2B7BB0EBED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548" y="1166447"/>
            <a:ext cx="1537263" cy="1537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889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C1280C2-9490-2043-9F66-6507708A4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2C5D69-89DF-344F-96E3-E1C322024D51}" type="slidenum">
              <a:rPr lang="en-US" smtClean="0"/>
              <a:t>8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EEC4203-9414-39D9-B733-68A7E9C6AC94}"/>
              </a:ext>
            </a:extLst>
          </p:cNvPr>
          <p:cNvSpPr txBox="1"/>
          <p:nvPr/>
        </p:nvSpPr>
        <p:spPr>
          <a:xfrm>
            <a:off x="0" y="6636206"/>
            <a:ext cx="1220815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solidFill>
                  <a:schemeClr val="bg1"/>
                </a:solidFill>
                <a:highlight>
                  <a:srgbClr val="FF0000"/>
                </a:highlight>
              </a:rPr>
              <a:t>Rev01</a:t>
            </a:r>
            <a:r>
              <a:rPr lang="en-US" sz="900" dirty="0">
                <a:solidFill>
                  <a:srgbClr val="002060"/>
                </a:solidFill>
              </a:rPr>
              <a:t> Sept2023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04DE07-BF7A-76B6-A036-40639B9C03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467" y="2274772"/>
            <a:ext cx="7772400" cy="209761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B536E43-8E4E-B51F-2C4C-FA21DEABEF85}"/>
              </a:ext>
            </a:extLst>
          </p:cNvPr>
          <p:cNvSpPr txBox="1"/>
          <p:nvPr/>
        </p:nvSpPr>
        <p:spPr>
          <a:xfrm>
            <a:off x="8397930" y="2521760"/>
            <a:ext cx="356962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002060"/>
                </a:solidFill>
                <a:latin typeface="Helvetica" pitchFamily="2" charset="0"/>
              </a:rPr>
              <a:t>Install plug-ins first.</a:t>
            </a:r>
          </a:p>
          <a:p>
            <a:pPr marL="285750" indent="-285750" algn="l">
              <a:buFont typeface="Courier New" panose="02070309020205020404" pitchFamily="49" charset="0"/>
              <a:buChar char="o"/>
            </a:pPr>
            <a:r>
              <a:rPr lang="en-US" b="1" dirty="0">
                <a:solidFill>
                  <a:srgbClr val="002060"/>
                </a:solidFill>
                <a:latin typeface="Helvetica" pitchFamily="2" charset="0"/>
              </a:rPr>
              <a:t>Tools &gt; Manage plug-ins.</a:t>
            </a:r>
          </a:p>
          <a:p>
            <a:pPr marL="285750" indent="-285750" algn="l">
              <a:buFont typeface="Courier New" panose="02070309020205020404" pitchFamily="49" charset="0"/>
              <a:buChar char="o"/>
            </a:pPr>
            <a:r>
              <a:rPr lang="en-US" b="1" dirty="0">
                <a:solidFill>
                  <a:srgbClr val="FF0000"/>
                </a:solidFill>
                <a:latin typeface="Helvetica" pitchFamily="2" charset="0"/>
              </a:rPr>
              <a:t>Connect the ESP32S to your system.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D064DA-ECFB-5AF7-8620-F64858EE695D}"/>
              </a:ext>
            </a:extLst>
          </p:cNvPr>
          <p:cNvSpPr txBox="1"/>
          <p:nvPr/>
        </p:nvSpPr>
        <p:spPr>
          <a:xfrm>
            <a:off x="60960" y="458915"/>
            <a:ext cx="8769531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u="sng" dirty="0">
                <a:solidFill>
                  <a:srgbClr val="002060"/>
                </a:solidFill>
              </a:rPr>
              <a:t>2. </a:t>
            </a:r>
            <a:r>
              <a:rPr lang="en-US" sz="2800" u="sng" dirty="0" err="1">
                <a:solidFill>
                  <a:srgbClr val="002060"/>
                </a:solidFill>
              </a:rPr>
              <a:t>Thonny</a:t>
            </a:r>
            <a:r>
              <a:rPr lang="en-US" sz="2800" u="sng" dirty="0">
                <a:solidFill>
                  <a:srgbClr val="002060"/>
                </a:solidFill>
              </a:rPr>
              <a:t> Python IDE</a:t>
            </a:r>
            <a:r>
              <a:rPr lang="en-US" sz="2800" dirty="0">
                <a:solidFill>
                  <a:srgbClr val="002060"/>
                </a:solidFill>
              </a:rPr>
              <a:t>: Flushing New ESP32 Firmware.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1D8BA3-C9C6-8584-C903-7784E133F0F7}"/>
              </a:ext>
            </a:extLst>
          </p:cNvPr>
          <p:cNvSpPr txBox="1"/>
          <p:nvPr/>
        </p:nvSpPr>
        <p:spPr>
          <a:xfrm>
            <a:off x="60960" y="65485"/>
            <a:ext cx="11982994" cy="369332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MicroPython</a:t>
            </a:r>
            <a:r>
              <a:rPr lang="en-US" dirty="0">
                <a:solidFill>
                  <a:schemeClr val="bg1"/>
                </a:solidFill>
              </a:rPr>
              <a:t> + NodeMCU-ESP32S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9EB2C4D-902E-7F59-1490-3B2668624D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52975" y="41387"/>
            <a:ext cx="634522" cy="669356"/>
          </a:xfrm>
          <a:prstGeom prst="rect">
            <a:avLst/>
          </a:prstGeom>
        </p:spPr>
      </p:pic>
      <p:sp>
        <p:nvSpPr>
          <p:cNvPr id="8" name="Right Arrow 7">
            <a:extLst>
              <a:ext uri="{FF2B5EF4-FFF2-40B4-BE49-F238E27FC236}">
                <a16:creationId xmlns:a16="http://schemas.microsoft.com/office/drawing/2014/main" id="{92AFD18C-BD59-F842-EDED-4E876A639D4F}"/>
              </a:ext>
            </a:extLst>
          </p:cNvPr>
          <p:cNvSpPr/>
          <p:nvPr/>
        </p:nvSpPr>
        <p:spPr>
          <a:xfrm rot="10800000">
            <a:off x="4943706" y="3451365"/>
            <a:ext cx="627797" cy="446964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6093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C1280C2-9490-2043-9F66-6507708A4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2C5D69-89DF-344F-96E3-E1C322024D51}" type="slidenum">
              <a:rPr lang="en-US" smtClean="0"/>
              <a:t>9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EEC4203-9414-39D9-B733-68A7E9C6AC94}"/>
              </a:ext>
            </a:extLst>
          </p:cNvPr>
          <p:cNvSpPr txBox="1"/>
          <p:nvPr/>
        </p:nvSpPr>
        <p:spPr>
          <a:xfrm>
            <a:off x="0" y="6636206"/>
            <a:ext cx="1220815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solidFill>
                  <a:schemeClr val="bg1"/>
                </a:solidFill>
                <a:highlight>
                  <a:srgbClr val="FF0000"/>
                </a:highlight>
              </a:rPr>
              <a:t>Rev01</a:t>
            </a:r>
            <a:r>
              <a:rPr lang="en-US" sz="900" dirty="0">
                <a:solidFill>
                  <a:srgbClr val="002060"/>
                </a:solidFill>
              </a:rPr>
              <a:t> Sept2023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D57A24-774F-5283-702B-317186A1B2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046" y="1039670"/>
            <a:ext cx="7772400" cy="499168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1F0DC91-A017-8FC0-1999-546CABF228B8}"/>
              </a:ext>
            </a:extLst>
          </p:cNvPr>
          <p:cNvSpPr txBox="1"/>
          <p:nvPr/>
        </p:nvSpPr>
        <p:spPr>
          <a:xfrm>
            <a:off x="7973334" y="1727454"/>
            <a:ext cx="407062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002060"/>
                </a:solidFill>
                <a:latin typeface="Helvetica" pitchFamily="2" charset="0"/>
              </a:rPr>
              <a:t>Type </a:t>
            </a:r>
            <a:r>
              <a:rPr lang="en-US" b="1" dirty="0" err="1">
                <a:solidFill>
                  <a:srgbClr val="002060"/>
                </a:solidFill>
                <a:latin typeface="Helvetica" pitchFamily="2" charset="0"/>
              </a:rPr>
              <a:t>esptool</a:t>
            </a:r>
            <a:r>
              <a:rPr lang="en-US" dirty="0">
                <a:solidFill>
                  <a:srgbClr val="002060"/>
                </a:solidFill>
                <a:latin typeface="Helvetica" pitchFamily="2" charset="0"/>
              </a:rPr>
              <a:t> &amp; click Search on </a:t>
            </a:r>
            <a:r>
              <a:rPr lang="en-US" dirty="0" err="1">
                <a:solidFill>
                  <a:srgbClr val="002060"/>
                </a:solidFill>
                <a:latin typeface="Helvetica" pitchFamily="2" charset="0"/>
              </a:rPr>
              <a:t>PyPi</a:t>
            </a:r>
            <a:r>
              <a:rPr lang="en-US" dirty="0">
                <a:solidFill>
                  <a:srgbClr val="002060"/>
                </a:solidFill>
                <a:latin typeface="Helvetica" pitchFamily="2" charset="0"/>
              </a:rPr>
              <a:t> button.</a:t>
            </a:r>
          </a:p>
          <a:p>
            <a:pPr marL="285750" indent="-285750" algn="l">
              <a:buFont typeface="Courier New" panose="02070309020205020404" pitchFamily="49" charset="0"/>
              <a:buChar char="o"/>
            </a:pPr>
            <a:r>
              <a:rPr lang="en-US" sz="1800" dirty="0">
                <a:solidFill>
                  <a:srgbClr val="002060"/>
                </a:solidFill>
                <a:latin typeface="Helvetica" pitchFamily="2" charset="0"/>
              </a:rPr>
              <a:t>Click </a:t>
            </a:r>
            <a:r>
              <a:rPr lang="en-US" sz="1800" b="1" dirty="0" err="1">
                <a:solidFill>
                  <a:srgbClr val="002060"/>
                </a:solidFill>
                <a:latin typeface="Helvetica" pitchFamily="2" charset="0"/>
              </a:rPr>
              <a:t>esptool</a:t>
            </a:r>
            <a:r>
              <a:rPr lang="en-US" sz="1800" dirty="0">
                <a:solidFill>
                  <a:srgbClr val="002060"/>
                </a:solidFill>
                <a:latin typeface="Helvetica" pitchFamily="2" charset="0"/>
              </a:rPr>
              <a:t> to install.</a:t>
            </a:r>
            <a:endParaRPr lang="en-MY" i="0" u="none" strike="noStrike" dirty="0">
              <a:solidFill>
                <a:srgbClr val="002060"/>
              </a:solidFill>
              <a:effectLst/>
              <a:latin typeface="Helvetica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F64059-911F-7687-057F-69E634E6ACAD}"/>
              </a:ext>
            </a:extLst>
          </p:cNvPr>
          <p:cNvSpPr txBox="1"/>
          <p:nvPr/>
        </p:nvSpPr>
        <p:spPr>
          <a:xfrm>
            <a:off x="60960" y="458915"/>
            <a:ext cx="8769531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u="sng" dirty="0">
                <a:solidFill>
                  <a:srgbClr val="002060"/>
                </a:solidFill>
              </a:rPr>
              <a:t>2. </a:t>
            </a:r>
            <a:r>
              <a:rPr lang="en-US" sz="2800" u="sng" dirty="0" err="1">
                <a:solidFill>
                  <a:srgbClr val="002060"/>
                </a:solidFill>
              </a:rPr>
              <a:t>Thonny</a:t>
            </a:r>
            <a:r>
              <a:rPr lang="en-US" sz="2800" u="sng" dirty="0">
                <a:solidFill>
                  <a:srgbClr val="002060"/>
                </a:solidFill>
              </a:rPr>
              <a:t> Python IDE</a:t>
            </a:r>
            <a:r>
              <a:rPr lang="en-US" sz="2800" dirty="0">
                <a:solidFill>
                  <a:srgbClr val="002060"/>
                </a:solidFill>
              </a:rPr>
              <a:t>: Flushing New ESP32 Firmware.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0CD097-D4CA-93D8-03C6-820FAAB00A5D}"/>
              </a:ext>
            </a:extLst>
          </p:cNvPr>
          <p:cNvSpPr txBox="1"/>
          <p:nvPr/>
        </p:nvSpPr>
        <p:spPr>
          <a:xfrm>
            <a:off x="60960" y="65485"/>
            <a:ext cx="11982994" cy="369332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MicroPython</a:t>
            </a:r>
            <a:r>
              <a:rPr lang="en-US" dirty="0">
                <a:solidFill>
                  <a:schemeClr val="bg1"/>
                </a:solidFill>
              </a:rPr>
              <a:t> + NodeMCU-ESP32S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027B712-CEEB-3138-5057-65CE193D46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52975" y="41387"/>
            <a:ext cx="634522" cy="669356"/>
          </a:xfrm>
          <a:prstGeom prst="rect">
            <a:avLst/>
          </a:prstGeom>
        </p:spPr>
      </p:pic>
      <p:sp>
        <p:nvSpPr>
          <p:cNvPr id="14" name="Right Arrow 13">
            <a:extLst>
              <a:ext uri="{FF2B5EF4-FFF2-40B4-BE49-F238E27FC236}">
                <a16:creationId xmlns:a16="http://schemas.microsoft.com/office/drawing/2014/main" id="{F78CFCD2-F357-F40C-5FA9-A31D3780FCD0}"/>
              </a:ext>
            </a:extLst>
          </p:cNvPr>
          <p:cNvSpPr/>
          <p:nvPr/>
        </p:nvSpPr>
        <p:spPr>
          <a:xfrm rot="10800000">
            <a:off x="1169924" y="2134527"/>
            <a:ext cx="627797" cy="446964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2296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7499</TotalTime>
  <Words>1000</Words>
  <Application>Microsoft Macintosh PowerPoint</Application>
  <PresentationFormat>Widescreen</PresentationFormat>
  <Paragraphs>179</Paragraphs>
  <Slides>25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Arial</vt:lpstr>
      <vt:lpstr>Calibri</vt:lpstr>
      <vt:lpstr>Calibri Light</vt:lpstr>
      <vt:lpstr>Courier New</vt:lpstr>
      <vt:lpstr>Helvetica</vt:lpstr>
      <vt:lpstr>Miriam Fixed</vt:lpstr>
      <vt:lpstr>Office Theme</vt:lpstr>
      <vt:lpstr> Module 1. MicroPython Basic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Module 1. MicroPython Basic</dc:title>
  <dc:creator>Safyzan Salim</dc:creator>
  <cp:lastModifiedBy>Safyzan Salim</cp:lastModifiedBy>
  <cp:revision>49</cp:revision>
  <cp:lastPrinted>2023-09-07T14:47:05Z</cp:lastPrinted>
  <dcterms:created xsi:type="dcterms:W3CDTF">2023-05-08T08:27:24Z</dcterms:created>
  <dcterms:modified xsi:type="dcterms:W3CDTF">2023-09-09T17:27:55Z</dcterms:modified>
</cp:coreProperties>
</file>